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1"/>
    <p:restoredTop sz="94619"/>
  </p:normalViewPr>
  <p:slideViewPr>
    <p:cSldViewPr snapToGrid="0">
      <p:cViewPr varScale="1">
        <p:scale>
          <a:sx n="67" d="100"/>
          <a:sy n="67" d="100"/>
        </p:scale>
        <p:origin x="3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E3252-6C16-A949-81AD-1566EBCC65A9}" type="datetimeFigureOut">
              <a:rPr kumimoji="1" lang="zh-TW" altLang="en-US" smtClean="0"/>
              <a:t>2024/5/10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5A97-B470-D84E-A040-1AA52E3722F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8326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32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51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713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9211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566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1812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4066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8210E53-6CB2-DBBC-4774-20C336A5D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559675" cy="902284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FAF668E-F104-6E23-0B0F-CE2A6B8D190F}"/>
              </a:ext>
            </a:extLst>
          </p:cNvPr>
          <p:cNvSpPr txBox="1">
            <a:spLocks/>
          </p:cNvSpPr>
          <p:nvPr userDrawn="1"/>
        </p:nvSpPr>
        <p:spPr>
          <a:xfrm>
            <a:off x="5791602" y="10270355"/>
            <a:ext cx="1700927" cy="286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ADB3F2-E64C-FF48-B7A0-12A1282B1A0A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AF6CE-9B89-2754-8865-ABE2D2019B2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4832355"/>
              </p:ext>
            </p:extLst>
          </p:nvPr>
        </p:nvGraphicFramePr>
        <p:xfrm>
          <a:off x="345545" y="1181195"/>
          <a:ext cx="6969654" cy="908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654">
                  <a:extLst>
                    <a:ext uri="{9D8B030D-6E8A-4147-A177-3AD203B41FA5}">
                      <a16:colId xmlns:a16="http://schemas.microsoft.com/office/drawing/2014/main" val="1373206710"/>
                    </a:ext>
                  </a:extLst>
                </a:gridCol>
              </a:tblGrid>
              <a:tr h="553822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68837"/>
                  </a:ext>
                </a:extLst>
              </a:tr>
              <a:tr h="85353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39266"/>
                  </a:ext>
                </a:extLst>
              </a:tr>
            </a:tbl>
          </a:graphicData>
        </a:graphic>
      </p:graphicFrame>
      <p:sp>
        <p:nvSpPr>
          <p:cNvPr id="10" name="標題 9">
            <a:extLst>
              <a:ext uri="{FF2B5EF4-FFF2-40B4-BE49-F238E27FC236}">
                <a16:creationId xmlns:a16="http://schemas.microsoft.com/office/drawing/2014/main" id="{8B396093-4F1C-3D68-225E-B7F51113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44" y="1181194"/>
            <a:ext cx="6969653" cy="540029"/>
          </a:xfrm>
        </p:spPr>
        <p:txBody>
          <a:bodyPr>
            <a:normAutofit/>
          </a:bodyPr>
          <a:lstStyle>
            <a:lvl1pPr algn="ctr">
              <a:defRPr sz="1800"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86804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91602" y="10270355"/>
            <a:ext cx="1700927" cy="286809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4BADB3F2-E64C-FF48-B7A0-12A1282B1A0A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C91A281-3289-3989-7587-16C6DA0F94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0"/>
            <a:ext cx="75565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3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2422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497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ADB3F2-E64C-FF48-B7A0-12A1282B1A0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324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>
            <a:extLst>
              <a:ext uri="{FF2B5EF4-FFF2-40B4-BE49-F238E27FC236}">
                <a16:creationId xmlns:a16="http://schemas.microsoft.com/office/drawing/2014/main" id="{81312A0D-D252-20FB-ADFB-61A71436943D}"/>
              </a:ext>
            </a:extLst>
          </p:cNvPr>
          <p:cNvSpPr txBox="1"/>
          <p:nvPr/>
        </p:nvSpPr>
        <p:spPr>
          <a:xfrm>
            <a:off x="3192466" y="269986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旅行社名稱</a:t>
            </a: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F5D8A6EB-97C2-522B-F891-16A240CC8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77957"/>
              </p:ext>
            </p:extLst>
          </p:nvPr>
        </p:nvGraphicFramePr>
        <p:xfrm>
          <a:off x="640080" y="3256101"/>
          <a:ext cx="6411694" cy="304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1694">
                  <a:extLst>
                    <a:ext uri="{9D8B030D-6E8A-4147-A177-3AD203B41FA5}">
                      <a16:colId xmlns:a16="http://schemas.microsoft.com/office/drawing/2014/main" val="2868306411"/>
                    </a:ext>
                  </a:extLst>
                </a:gridCol>
              </a:tblGrid>
              <a:tr h="168746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4400" b="1" spc="3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ＯＯＯＯＯ旅行社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69959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本案旅遊性質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263996"/>
                  </a:ext>
                </a:extLst>
              </a:tr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請於右方欄位選擇後貼上文字</a:t>
                      </a:r>
                      <a:r>
                        <a:rPr lang="en-US" altLang="zh-TW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388931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B1779A7-AA86-68C1-5495-0157E0AA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57083"/>
              </p:ext>
            </p:extLst>
          </p:nvPr>
        </p:nvGraphicFramePr>
        <p:xfrm>
          <a:off x="8120967" y="4467087"/>
          <a:ext cx="6411694" cy="190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1694">
                  <a:extLst>
                    <a:ext uri="{9D8B030D-6E8A-4147-A177-3AD203B41FA5}">
                      <a16:colId xmlns:a16="http://schemas.microsoft.com/office/drawing/2014/main" val="992930143"/>
                    </a:ext>
                  </a:extLst>
                </a:gridCol>
              </a:tblGrid>
              <a:tr h="475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【</a:t>
                      </a:r>
                      <a:r>
                        <a:rPr lang="zh-TW" altLang="en-US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國內</a:t>
                      </a:r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】</a:t>
                      </a:r>
                      <a:r>
                        <a:rPr lang="zh-TW" altLang="en-US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一般團體</a:t>
                      </a:r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(20</a:t>
                      </a:r>
                      <a:r>
                        <a:rPr lang="zh-TW" altLang="en-US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人以上</a:t>
                      </a:r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 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154107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【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國內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】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寵物旅遊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(15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人以上，寵物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組以上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 </a:t>
                      </a:r>
                      <a:endParaRPr lang="zh-TW" altLang="en-US" sz="20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69717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【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國內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】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無障礙旅遊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身心障礙人士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人以上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 </a:t>
                      </a:r>
                      <a:endParaRPr lang="zh-TW" altLang="en-US" sz="20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54515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【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國外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】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外國團遊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外籍人士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8</a:t>
                      </a:r>
                      <a:r>
                        <a:rPr lang="zh-TW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人以上</a:t>
                      </a:r>
                      <a:r>
                        <a:rPr lang="en-US" altLang="zh-TW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058862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58F96B-A98F-098B-2FF8-9D14F078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1</a:t>
            </a:fld>
            <a:endParaRPr kumimoji="1"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9074D11-572C-A784-9AC7-BA2DE17CE6A5}"/>
              </a:ext>
            </a:extLst>
          </p:cNvPr>
          <p:cNvSpPr txBox="1"/>
          <p:nvPr/>
        </p:nvSpPr>
        <p:spPr>
          <a:xfrm>
            <a:off x="-5736539" y="2782830"/>
            <a:ext cx="5467756" cy="3941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zh-TW" altLang="en-US" sz="3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注意！！</a:t>
            </a:r>
            <a:endParaRPr kumimoji="1" lang="en-US" altLang="zh-TW" sz="32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請勿任意更動頁面順序，</a:t>
            </a:r>
            <a:endParaRPr kumimoji="1" lang="en-US" altLang="zh-TW" sz="32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請依照本檔案順序進行張貼</a:t>
            </a:r>
            <a:endParaRPr kumimoji="1" lang="en-US" altLang="zh-TW" sz="32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如任意更動將會退件要求</a:t>
            </a:r>
            <a:endParaRPr kumimoji="1" lang="en-US" altLang="zh-TW" sz="32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重新上傳，敬請配合，謝謝！</a:t>
            </a:r>
          </a:p>
        </p:txBody>
      </p:sp>
    </p:spTree>
    <p:extLst>
      <p:ext uri="{BB962C8B-B14F-4D97-AF65-F5344CB8AC3E}">
        <p14:creationId xmlns:p14="http://schemas.microsoft.com/office/powerpoint/2010/main" val="233071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835D5AF-185E-55F8-C11F-539E3DF72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62422"/>
              </p:ext>
            </p:extLst>
          </p:nvPr>
        </p:nvGraphicFramePr>
        <p:xfrm>
          <a:off x="334110" y="1137228"/>
          <a:ext cx="6891454" cy="9133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687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九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金融機構存摺封面影本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664345">
                <a:tc>
                  <a:txBody>
                    <a:bodyPr/>
                    <a:lstStyle/>
                    <a:p>
                      <a:pPr algn="ctr"/>
                      <a:endParaRPr kumimoji="1" lang="en-US" altLang="zh-TW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601BA9-346D-62F0-DD64-1EF1E60D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10</a:t>
            </a:fld>
            <a:endParaRPr kumimoji="1"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F37A69D-ED6B-67A1-F735-C456689F94F8}"/>
              </a:ext>
            </a:extLst>
          </p:cNvPr>
          <p:cNvSpPr/>
          <p:nvPr/>
        </p:nvSpPr>
        <p:spPr>
          <a:xfrm>
            <a:off x="888047" y="2408846"/>
            <a:ext cx="5783580" cy="32918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需與註冊時提供之帳戶相同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93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E4B1D61-6B36-EDB1-164B-785D57601411}"/>
              </a:ext>
            </a:extLst>
          </p:cNvPr>
          <p:cNvSpPr txBox="1"/>
          <p:nvPr/>
        </p:nvSpPr>
        <p:spPr>
          <a:xfrm>
            <a:off x="1654896" y="1026718"/>
            <a:ext cx="4663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1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十</a:t>
            </a:r>
            <a:r>
              <a:rPr kumimoji="1" lang="en-US" altLang="zh-TW" sz="1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 2024</a:t>
            </a:r>
            <a:r>
              <a:rPr kumimoji="1" lang="zh-TW" altLang="en-US" sz="1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永續遊花蓮旅行社獎勵方案  撥付申請表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54296B-02AA-8F8B-8C5C-A108153616C3}"/>
              </a:ext>
            </a:extLst>
          </p:cNvPr>
          <p:cNvSpPr txBox="1"/>
          <p:nvPr/>
        </p:nvSpPr>
        <p:spPr>
          <a:xfrm>
            <a:off x="371350" y="9488705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此致      花蓮縣政府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B17F6D1-F837-1AEA-8FFA-71449B2FF068}"/>
              </a:ext>
            </a:extLst>
          </p:cNvPr>
          <p:cNvSpPr txBox="1"/>
          <p:nvPr/>
        </p:nvSpPr>
        <p:spPr>
          <a:xfrm>
            <a:off x="371350" y="9898195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申請公司：ＯＯＯＯＯＯＯＯＯＯＯ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901FFD6-0A23-BCDB-F1DB-AE7CC043BC7A}"/>
              </a:ext>
            </a:extLst>
          </p:cNvPr>
          <p:cNvSpPr txBox="1"/>
          <p:nvPr/>
        </p:nvSpPr>
        <p:spPr>
          <a:xfrm>
            <a:off x="3428597" y="927850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總公司章：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6E24B27-BAAA-DCD6-1DF7-50D4BA5773CD}"/>
              </a:ext>
            </a:extLst>
          </p:cNvPr>
          <p:cNvSpPr txBox="1"/>
          <p:nvPr/>
        </p:nvSpPr>
        <p:spPr>
          <a:xfrm>
            <a:off x="5777178" y="926201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負責人章：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42766A5-76A3-F63C-7647-0CFF5603E224}"/>
              </a:ext>
            </a:extLst>
          </p:cNvPr>
          <p:cNvSpPr/>
          <p:nvPr/>
        </p:nvSpPr>
        <p:spPr>
          <a:xfrm>
            <a:off x="4461578" y="9321620"/>
            <a:ext cx="1133856" cy="11338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蓋原登記</a:t>
            </a:r>
            <a:endParaRPr kumimoji="1" lang="en-US" altLang="zh-TW" sz="1400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14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印鑑章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D148805-8538-1DF9-4F77-2954C9C8A1D7}"/>
              </a:ext>
            </a:extLst>
          </p:cNvPr>
          <p:cNvSpPr/>
          <p:nvPr/>
        </p:nvSpPr>
        <p:spPr>
          <a:xfrm>
            <a:off x="6029486" y="9610149"/>
            <a:ext cx="830040" cy="8300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2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蓋原登記</a:t>
            </a:r>
            <a:endParaRPr kumimoji="1" lang="en-US" altLang="zh-TW" sz="1200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12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印鑑章</a:t>
            </a:r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ADCEC4F9-F970-3C5C-6921-D3F78B3F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11</a:t>
            </a:fld>
            <a:endParaRPr kumimoji="1" lang="zh-TW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96E94D7-5913-815E-6BE8-AF99779C0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85324"/>
              </p:ext>
            </p:extLst>
          </p:nvPr>
        </p:nvGraphicFramePr>
        <p:xfrm>
          <a:off x="355613" y="1342180"/>
          <a:ext cx="6949499" cy="785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28">
                  <a:extLst>
                    <a:ext uri="{9D8B030D-6E8A-4147-A177-3AD203B41FA5}">
                      <a16:colId xmlns:a16="http://schemas.microsoft.com/office/drawing/2014/main" val="2788725591"/>
                    </a:ext>
                  </a:extLst>
                </a:gridCol>
                <a:gridCol w="478301">
                  <a:extLst>
                    <a:ext uri="{9D8B030D-6E8A-4147-A177-3AD203B41FA5}">
                      <a16:colId xmlns:a16="http://schemas.microsoft.com/office/drawing/2014/main" val="2421049905"/>
                    </a:ext>
                  </a:extLst>
                </a:gridCol>
                <a:gridCol w="346863">
                  <a:extLst>
                    <a:ext uri="{9D8B030D-6E8A-4147-A177-3AD203B41FA5}">
                      <a16:colId xmlns:a16="http://schemas.microsoft.com/office/drawing/2014/main" val="1630419166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6778935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924691958"/>
                    </a:ext>
                  </a:extLst>
                </a:gridCol>
                <a:gridCol w="1020853">
                  <a:extLst>
                    <a:ext uri="{9D8B030D-6E8A-4147-A177-3AD203B41FA5}">
                      <a16:colId xmlns:a16="http://schemas.microsoft.com/office/drawing/2014/main" val="1310394359"/>
                    </a:ext>
                  </a:extLst>
                </a:gridCol>
                <a:gridCol w="1089089">
                  <a:extLst>
                    <a:ext uri="{9D8B030D-6E8A-4147-A177-3AD203B41FA5}">
                      <a16:colId xmlns:a16="http://schemas.microsoft.com/office/drawing/2014/main" val="3272994565"/>
                    </a:ext>
                  </a:extLst>
                </a:gridCol>
                <a:gridCol w="1319207">
                  <a:extLst>
                    <a:ext uri="{9D8B030D-6E8A-4147-A177-3AD203B41FA5}">
                      <a16:colId xmlns:a16="http://schemas.microsoft.com/office/drawing/2014/main" val="3709321020"/>
                    </a:ext>
                  </a:extLst>
                </a:gridCol>
              </a:tblGrid>
              <a:tr h="366259">
                <a:tc rowSpan="5"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旅行社資料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公司名稱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14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ＯＯＯＯ旅行社有限公司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負責人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ＯＯＯ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64361"/>
                  </a:ext>
                </a:extLst>
              </a:tr>
              <a:tr h="366259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統一編號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00000000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聯絡電話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00-0000000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061716"/>
                  </a:ext>
                </a:extLst>
              </a:tr>
              <a:tr h="366259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營業登記地址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(000)</a:t>
                      </a: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ＸＸＸＸＸＸＸＸＸＸＸＸＸＸＸＸＸＸＸＸＸ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2313835"/>
                  </a:ext>
                </a:extLst>
              </a:tr>
              <a:tr h="366259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活動負責部門</a:t>
                      </a:r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分公司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XXX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聯絡電話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0900000000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2944"/>
                  </a:ext>
                </a:extLst>
              </a:tr>
              <a:tr h="366259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聯絡人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XXX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傳真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00-0000000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36250"/>
                  </a:ext>
                </a:extLst>
              </a:tr>
              <a:tr h="366561">
                <a:tc row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人數及消費統計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人數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OO</a:t>
                      </a: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入住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</a:t>
                      </a:r>
                      <a:r>
                        <a:rPr lang="zh-TW" altLang="en-US" sz="1400" b="0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晚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331"/>
                  </a:ext>
                </a:extLst>
              </a:tr>
              <a:tr h="366561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團費每人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OOOO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團員總消費金額</a:t>
                      </a:r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OOOOO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  <a:endParaRPr lang="zh-TW" altLang="en-US" sz="1400" u="none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89980"/>
                  </a:ext>
                </a:extLst>
              </a:tr>
              <a:tr h="186257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餐食費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體驗活動費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u="none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領隊導遊費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71635"/>
                  </a:ext>
                </a:extLst>
              </a:tr>
              <a:tr h="471565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申請補助金額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zh-TW" altLang="en-US" sz="1600" b="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新台幣</a:t>
                      </a:r>
                      <a:r>
                        <a:rPr lang="zh-TW" altLang="en-US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ＯＯＯＯ  </a:t>
                      </a:r>
                      <a:r>
                        <a:rPr lang="zh-TW" altLang="en-US" sz="1600" b="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9414741"/>
                  </a:ext>
                </a:extLst>
              </a:tr>
              <a:tr h="332897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完成請打Ｖ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4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5858576"/>
                  </a:ext>
                </a:extLst>
              </a:tr>
              <a:tr h="373117">
                <a:tc rowSpan="11"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檢附資料確認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實際出團行程表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5835283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二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團員旅遊保險單據含名冊影本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9151327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三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旅宿業開立之住宿發票或收據影本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2056534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四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指定旅遊點之佐證照片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張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8052438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五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餐費發票或收據影本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6816925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六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體驗活動發票或收據影本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6008799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七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合法領隊或導遊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合法執照、收據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發票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領據，無則免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5151458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八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合法旅行社執照影本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3710246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九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總公司銀行帳戶金融機構存摺封面影本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1176291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獎勵金撥付申請表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需總公司用印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9691985"/>
                  </a:ext>
                </a:extLst>
              </a:tr>
              <a:tr h="37311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十一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切結書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需總公司用印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158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703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1DEA70C4-A0F1-5CBF-23CA-9832E2849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20471"/>
              </p:ext>
            </p:extLst>
          </p:nvPr>
        </p:nvGraphicFramePr>
        <p:xfrm>
          <a:off x="334110" y="1137228"/>
          <a:ext cx="6891454" cy="9133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687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十一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切結書</a:t>
                      </a: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可另行掃描貼上或直接於本頁填寫</a:t>
                      </a: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664345">
                <a:tc>
                  <a:txBody>
                    <a:bodyPr/>
                    <a:lstStyle/>
                    <a:p>
                      <a:pPr algn="ctr"/>
                      <a:endParaRPr kumimoji="1" lang="en-US" altLang="zh-TW" sz="2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kumimoji="1" lang="zh-TW" altLang="en-US" sz="24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切結書</a:t>
                      </a:r>
                      <a:endParaRPr kumimoji="1" lang="en-US" altLang="zh-TW" sz="24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endParaRPr kumimoji="1" lang="en-US" altLang="zh-TW" sz="20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ＯＯＯＯＯＯＯＯＯ</a:t>
                      </a:r>
                      <a:r>
                        <a:rPr kumimoji="1" lang="en-US" altLang="zh-TW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以下稱本公司</a:t>
                      </a:r>
                      <a:r>
                        <a:rPr kumimoji="1" lang="en-US" altLang="zh-TW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 </a:t>
                      </a: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申請聯創數位科技有限公司代為轉發花蓮縣政府辦理「</a:t>
                      </a:r>
                      <a:r>
                        <a:rPr kumimoji="1" lang="en-US" altLang="zh-TW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2024</a:t>
                      </a: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永續遊花蓮旅行社獎勵方案」，所檢附內容</a:t>
                      </a: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一切屬實，如有虛報、浮報或有申請文件不實等情事，本公司同意歸還已領取之全數獎勵金，並負一切法律責任，特此切結為憑。</a:t>
                      </a: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此致</a:t>
                      </a: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聯創</a:t>
                      </a:r>
                      <a:r>
                        <a:rPr kumimoji="1" lang="zh-TW" altLang="en-US" sz="160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數位科技有限</a:t>
                      </a: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</a:t>
                      </a: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公司名稱：ＯＯＯＯＯＯＯＯＯ</a:t>
                      </a:r>
                      <a:endParaRPr kumimoji="1" lang="en-US" altLang="zh-TW" sz="16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負責人或代表人：ＯＯＯ</a:t>
                      </a:r>
                      <a:endParaRPr kumimoji="1" lang="en-US" altLang="zh-TW" sz="16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公司地址</a:t>
                      </a:r>
                      <a:r>
                        <a:rPr kumimoji="1"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： </a:t>
                      </a:r>
                      <a:r>
                        <a:rPr kumimoji="1" lang="en-US" altLang="zh-TW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(000)</a:t>
                      </a:r>
                      <a:r>
                        <a:rPr kumimoji="1" lang="zh-TW" altLang="en-US" sz="16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ＯＯＯＯＯＯＯＯＯＯＯ</a:t>
                      </a:r>
                      <a:endParaRPr kumimoji="1" lang="en-US" altLang="zh-TW" sz="16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sym typeface="Wingdings" pitchFamily="2" charset="2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sym typeface="Wingdings" pitchFamily="2" charset="2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sym typeface="Wingdings" pitchFamily="2" charset="2"/>
                      </a:endParaRPr>
                    </a:p>
                    <a:p>
                      <a:pPr marL="188913" indent="0" algn="l">
                        <a:lnSpc>
                          <a:spcPct val="200000"/>
                        </a:lnSpc>
                        <a:tabLst/>
                      </a:pP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sym typeface="Wingdings" pitchFamily="2" charset="2"/>
                      </a:endParaRPr>
                    </a:p>
                    <a:p>
                      <a:pPr marL="188913" indent="0" algn="dist">
                        <a:lnSpc>
                          <a:spcPct val="200000"/>
                        </a:lnSpc>
                        <a:tabLst/>
                      </a:pP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中華民國  </a:t>
                      </a:r>
                      <a:r>
                        <a:rPr kumimoji="1" lang="en-US" altLang="zh-TW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113 </a:t>
                      </a:r>
                      <a:r>
                        <a:rPr kumimoji="1" lang="zh-TW" altLang="en-US" sz="16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sym typeface="Wingdings" pitchFamily="2" charset="2"/>
                        </a:rPr>
                        <a:t>年  ＯＯ 月 ＯＯ 日</a:t>
                      </a:r>
                      <a:endParaRPr kumimoji="1" lang="en-US" altLang="zh-TW" sz="16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85003EC-CF9A-2A45-2A0D-93972145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12</a:t>
            </a:fld>
            <a:endParaRPr kumimoji="1"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2D19C40-A2CB-C203-DCCF-966B64C0EEB4}"/>
              </a:ext>
            </a:extLst>
          </p:cNvPr>
          <p:cNvSpPr txBox="1"/>
          <p:nvPr/>
        </p:nvSpPr>
        <p:spPr>
          <a:xfrm>
            <a:off x="-5235093" y="3474131"/>
            <a:ext cx="4984371" cy="224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填寫完成後，請於本</a:t>
            </a: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ppt</a:t>
            </a: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點擊</a:t>
            </a:r>
            <a:endParaRPr kumimoji="1" lang="en-US" altLang="zh-TW" sz="2400" dirty="0">
              <a:solidFill>
                <a:srgbClr val="0432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【</a:t>
            </a: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檔案</a:t>
            </a: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】&gt;【</a:t>
            </a: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另存新檔</a:t>
            </a: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&gt;</a:t>
            </a:r>
            <a:r>
              <a:rPr kumimoji="1"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檔案格式選擇</a:t>
            </a:r>
            <a:r>
              <a:rPr kumimoji="1" lang="en-US" altLang="zh-TW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【PDF】</a:t>
            </a: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&gt;【</a:t>
            </a: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儲存</a:t>
            </a: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】</a:t>
            </a:r>
            <a:endParaRPr kumimoji="1" lang="en-US" altLang="zh-TW" sz="24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&gt;</a:t>
            </a:r>
            <a:r>
              <a:rPr kumimoji="1" lang="zh-TW" altLang="en-US" sz="24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檔名：ＯＯＯ旅行社＿永續遊花蓮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88A5E5-63E0-91DB-2142-A65E92A06C33}"/>
              </a:ext>
            </a:extLst>
          </p:cNvPr>
          <p:cNvSpPr txBox="1"/>
          <p:nvPr/>
        </p:nvSpPr>
        <p:spPr>
          <a:xfrm>
            <a:off x="3624765" y="56714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總公司章：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00500C9-8AEC-C35A-4402-49A4C50BB37B}"/>
              </a:ext>
            </a:extLst>
          </p:cNvPr>
          <p:cNvSpPr txBox="1"/>
          <p:nvPr/>
        </p:nvSpPr>
        <p:spPr>
          <a:xfrm>
            <a:off x="5973346" y="565501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負責人章：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15C3D50-3AA2-CCB0-902B-2BEBFD7603AF}"/>
              </a:ext>
            </a:extLst>
          </p:cNvPr>
          <p:cNvSpPr/>
          <p:nvPr/>
        </p:nvSpPr>
        <p:spPr>
          <a:xfrm>
            <a:off x="4657746" y="5714616"/>
            <a:ext cx="1133856" cy="11338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蓋原登記</a:t>
            </a:r>
            <a:endParaRPr kumimoji="1" lang="en-US" altLang="zh-TW" sz="1400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14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印鑑章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4F1FE47-2E81-9C59-19BD-07597BFC1A66}"/>
              </a:ext>
            </a:extLst>
          </p:cNvPr>
          <p:cNvSpPr/>
          <p:nvPr/>
        </p:nvSpPr>
        <p:spPr>
          <a:xfrm>
            <a:off x="6225654" y="6003145"/>
            <a:ext cx="830040" cy="8300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2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蓋原登記</a:t>
            </a:r>
            <a:endParaRPr kumimoji="1" lang="en-US" altLang="zh-TW" sz="1200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1200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印鑑章</a:t>
            </a:r>
          </a:p>
        </p:txBody>
      </p:sp>
    </p:spTree>
    <p:extLst>
      <p:ext uri="{BB962C8B-B14F-4D97-AF65-F5344CB8AC3E}">
        <p14:creationId xmlns:p14="http://schemas.microsoft.com/office/powerpoint/2010/main" val="33887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54EF2C3-2ACA-4023-51B6-56AACFE29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23903"/>
              </p:ext>
            </p:extLst>
          </p:nvPr>
        </p:nvGraphicFramePr>
        <p:xfrm>
          <a:off x="312234" y="1137228"/>
          <a:ext cx="6891454" cy="92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7392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</a:t>
                      </a:r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實際出團行程表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759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3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</a:t>
                      </a:r>
                      <a:endParaRPr kumimoji="1" lang="en-US" altLang="zh-TW" sz="32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至少須包含行程名稱、日期、行程內容等</a:t>
                      </a:r>
                      <a:r>
                        <a:rPr lang="en-US" altLang="zh-TW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A40D1B6-E0DA-5014-624B-5AC6FAB9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2</a:t>
            </a:fld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84092CE-4B26-5BDE-CB37-B09F0857DACD}"/>
              </a:ext>
            </a:extLst>
          </p:cNvPr>
          <p:cNvSpPr txBox="1"/>
          <p:nvPr/>
        </p:nvSpPr>
        <p:spPr>
          <a:xfrm>
            <a:off x="-3532227" y="4346766"/>
            <a:ext cx="3532227" cy="1686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如本頁面不足，</a:t>
            </a:r>
            <a:endParaRPr kumimoji="1" lang="en-US" altLang="zh-TW" sz="2400" dirty="0">
              <a:solidFill>
                <a:srgbClr val="0432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請於左側複製本投影片</a:t>
            </a:r>
            <a:endParaRPr kumimoji="1" lang="en-US" altLang="zh-TW" sz="2400" dirty="0">
              <a:solidFill>
                <a:srgbClr val="0432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進行新增</a:t>
            </a:r>
            <a:endParaRPr kumimoji="1" lang="zh-TW" altLang="en-US" sz="24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41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F6BDBB9-419A-BF80-70B7-E9E717B83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52141"/>
              </p:ext>
            </p:extLst>
          </p:nvPr>
        </p:nvGraphicFramePr>
        <p:xfrm>
          <a:off x="334110" y="1137228"/>
          <a:ext cx="6891454" cy="92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739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二</a:t>
                      </a:r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團員旅遊保險單據含名冊</a:t>
                      </a:r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影本</a:t>
                      </a:r>
                      <a:r>
                        <a:rPr kumimoji="1"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kumimoji="1" lang="zh-TW" altLang="en-US" sz="18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759476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</a:t>
                      </a:r>
                      <a:endParaRPr kumimoji="1" lang="en-US" altLang="zh-TW" sz="36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需包含姓名、身分證、出生年用日，</a:t>
                      </a:r>
                      <a:endParaRPr kumimoji="1" lang="en-US" altLang="zh-TW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請使用電腦輸入列印，勿手寫資料，</a:t>
                      </a:r>
                      <a:endParaRPr kumimoji="1" lang="en-US" altLang="zh-TW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須經保險公司核章，</a:t>
                      </a:r>
                      <a:endParaRPr kumimoji="1" lang="en-US" altLang="zh-TW" sz="1800" b="1" u="sng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並請於影本</a:t>
                      </a:r>
                      <a:r>
                        <a:rPr kumimoji="1" lang="zh-TW" altLang="en-US" sz="18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加註「與正本相符」</a:t>
                      </a:r>
                      <a:endParaRPr kumimoji="1" lang="en-US" altLang="zh-TW" sz="1800" b="1" u="sng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及加蓋獎勵金申請之</a:t>
                      </a:r>
                      <a:r>
                        <a:rPr kumimoji="1" lang="zh-TW" altLang="en-US" sz="18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旅行社店章或公司章。</a:t>
                      </a:r>
                      <a:endParaRPr lang="zh-TW" altLang="en-US" sz="1800" b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816C3F6-D627-2EC4-7A33-1CF1348B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3</a:t>
            </a:fld>
            <a:endParaRPr kumimoji="1"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60BE7B7-AC50-DEBE-23BD-91B4475C4033}"/>
              </a:ext>
            </a:extLst>
          </p:cNvPr>
          <p:cNvSpPr txBox="1"/>
          <p:nvPr/>
        </p:nvSpPr>
        <p:spPr>
          <a:xfrm>
            <a:off x="-3532227" y="4346766"/>
            <a:ext cx="3532227" cy="1686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如本頁面不足，</a:t>
            </a:r>
            <a:endParaRPr kumimoji="1" lang="en-US" altLang="zh-TW" sz="2400" dirty="0">
              <a:solidFill>
                <a:srgbClr val="0432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請於左側複製本投影片</a:t>
            </a:r>
            <a:endParaRPr kumimoji="1" lang="en-US" altLang="zh-TW" sz="2400" dirty="0">
              <a:solidFill>
                <a:srgbClr val="0432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rgbClr val="0432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進行新增</a:t>
            </a:r>
            <a:endParaRPr kumimoji="1" lang="zh-TW" altLang="en-US" sz="24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71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5972DDD-381C-4588-6C0E-B92543DA3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84747"/>
              </p:ext>
            </p:extLst>
          </p:nvPr>
        </p:nvGraphicFramePr>
        <p:xfrm>
          <a:off x="334110" y="1137228"/>
          <a:ext cx="6891454" cy="92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73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三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旅宿業開立之住宿發票或收據影本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759476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</a:t>
                      </a:r>
                      <a:endParaRPr kumimoji="1" lang="en-US" altLang="zh-TW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需填具完善以下資料：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2503488" indent="-381000">
                        <a:lnSpc>
                          <a:spcPct val="150000"/>
                        </a:lnSpc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入住日期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2503488" indent="-381000">
                        <a:lnSpc>
                          <a:spcPct val="150000"/>
                        </a:lnSpc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人數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2503488" indent="-381000">
                        <a:lnSpc>
                          <a:spcPct val="150000"/>
                        </a:lnSpc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加蓋「與正本相符章」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2503488" indent="-381000">
                        <a:lnSpc>
                          <a:spcPct val="150000"/>
                        </a:lnSpc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旅行社店章或公司章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08C9F3-EFF0-AB57-81D9-DD26EA1C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744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B5027D-EC66-51B6-007C-BD0EDB460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884"/>
              </p:ext>
            </p:extLst>
          </p:nvPr>
        </p:nvGraphicFramePr>
        <p:xfrm>
          <a:off x="334110" y="1137228"/>
          <a:ext cx="6891454" cy="925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73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四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指定旅遊點之佐證照片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483114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8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本次指定旅遊點為：ＯＯＯＯＯＯＯＯＯＯ</a:t>
                      </a:r>
                      <a:endParaRPr kumimoji="1" lang="en-US" altLang="zh-TW" sz="18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  <a:tr h="83010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請放</a:t>
                      </a:r>
                      <a:r>
                        <a:rPr kumimoji="1" lang="en-US" altLang="zh-TW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【</a:t>
                      </a: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彩色</a:t>
                      </a:r>
                      <a:r>
                        <a:rPr kumimoji="1" lang="en-US" altLang="zh-TW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】</a:t>
                      </a: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照片，</a:t>
                      </a:r>
                      <a:endParaRPr kumimoji="1" lang="en-US" altLang="zh-TW" sz="2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如為景點合照，</a:t>
                      </a:r>
                      <a:endParaRPr kumimoji="1" lang="en-US" altLang="zh-TW" sz="2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照片人數不得少於</a:t>
                      </a:r>
                      <a:r>
                        <a:rPr kumimoji="1" lang="en-US" altLang="zh-TW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</a:t>
                      </a:r>
                      <a:r>
                        <a:rPr kumimoji="1" lang="en-US" altLang="zh-TW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無障礙旅遊、外國團遊除外</a:t>
                      </a:r>
                      <a:r>
                        <a:rPr kumimoji="1" lang="en-US" altLang="zh-TW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endParaRPr kumimoji="1" lang="en-US" altLang="zh-TW" sz="2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拍攝地點須可辨識景點</a:t>
                      </a:r>
                      <a:endParaRPr kumimoji="1" lang="en-US" altLang="zh-TW" sz="2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並於上方填入本次景點或活動名稱</a:t>
                      </a:r>
                      <a:endParaRPr kumimoji="1" lang="en-US" altLang="zh-TW" sz="2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864471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FAA8FB-400E-4466-6D7E-909D81DE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5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158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77F7001-57B6-DF7E-03B2-55BBF5E5A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583360"/>
              </p:ext>
            </p:extLst>
          </p:nvPr>
        </p:nvGraphicFramePr>
        <p:xfrm>
          <a:off x="356970" y="1137229"/>
          <a:ext cx="6891454" cy="920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五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餐費發票或收據影本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006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請貼於此欄位</a:t>
                      </a:r>
                      <a:endParaRPr kumimoji="1" lang="en-US" altLang="zh-TW" sz="36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或勾選</a:t>
                      </a:r>
                      <a:endParaRPr kumimoji="1" lang="en-US" altLang="zh-TW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 algn="ctr">
                        <a:lnSpc>
                          <a:spcPct val="150000"/>
                        </a:lnSpc>
                        <a:buSzPct val="120000"/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0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無需申請</a:t>
                      </a: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餐費項目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0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餐費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發票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或收據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加總金額為：</a:t>
                      </a:r>
                      <a:r>
                        <a:rPr kumimoji="1" lang="zh-TW" altLang="en-US" sz="200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Ｏ元</a:t>
                      </a:r>
                      <a:endParaRPr kumimoji="1" lang="en-US" altLang="zh-TW" sz="20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49714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42E54F-D0F3-C035-1327-219CE4D2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6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582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CC46DAC5-8142-A74C-BCC9-E2A26E58B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24462"/>
              </p:ext>
            </p:extLst>
          </p:nvPr>
        </p:nvGraphicFramePr>
        <p:xfrm>
          <a:off x="356970" y="1137229"/>
          <a:ext cx="6891454" cy="920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六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體驗活動發票或收據影本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006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請貼於此欄位</a:t>
                      </a:r>
                      <a:endParaRPr kumimoji="1" lang="en-US" altLang="zh-TW" sz="36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或勾選</a:t>
                      </a:r>
                      <a:endParaRPr kumimoji="1" lang="en-US" altLang="zh-TW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 algn="ctr">
                        <a:lnSpc>
                          <a:spcPct val="150000"/>
                        </a:lnSpc>
                        <a:buSzPct val="120000"/>
                        <a:buFont typeface="Wingdings" pitchFamily="2" charset="2"/>
                        <a:buChar char="p"/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0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無需申請</a:t>
                      </a: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體驗活動項目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0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體驗活動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發票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或收據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加總金額為：</a:t>
                      </a:r>
                      <a:r>
                        <a:rPr kumimoji="1" lang="zh-TW" altLang="en-US" sz="200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Ｏ元</a:t>
                      </a:r>
                      <a:endParaRPr kumimoji="1" lang="en-US" altLang="zh-TW" sz="20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49714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5D0F30-8C59-5148-EACF-9102F269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7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697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9A1D381-8B1D-8BF3-38F8-77DEC27BD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74204"/>
              </p:ext>
            </p:extLst>
          </p:nvPr>
        </p:nvGraphicFramePr>
        <p:xfrm>
          <a:off x="356970" y="1137229"/>
          <a:ext cx="6891454" cy="9318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3568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七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合法領隊或導遊證明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3662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領隊或導遊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執照或證書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或勾選</a:t>
                      </a:r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 algn="ctr">
                        <a:lnSpc>
                          <a:spcPct val="150000"/>
                        </a:lnSpc>
                        <a:buSzPct val="120000"/>
                        <a:buFont typeface="Wingdings" pitchFamily="2" charset="2"/>
                        <a:buChar char="p"/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4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無需申請</a:t>
                      </a: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領隊或導遊項目</a:t>
                      </a:r>
                      <a:endParaRPr kumimoji="1" lang="en-US" altLang="zh-TW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  <a:tr h="4482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發票</a:t>
                      </a:r>
                      <a:r>
                        <a:rPr kumimoji="1" lang="en-US" altLang="zh-TW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或收據</a:t>
                      </a:r>
                      <a:r>
                        <a:rPr kumimoji="1" lang="en-US" altLang="zh-TW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請貼於此欄位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或勾選</a:t>
                      </a:r>
                      <a:endParaRPr kumimoji="1" lang="en-US" altLang="zh-TW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 algn="ctr">
                        <a:lnSpc>
                          <a:spcPct val="150000"/>
                        </a:lnSpc>
                        <a:buSzPct val="120000"/>
                        <a:buFont typeface="Wingdings" pitchFamily="2" charset="2"/>
                        <a:buChar char="p"/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kumimoji="1" lang="zh-TW" altLang="en-US" sz="24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無需申請</a:t>
                      </a: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領隊或導遊項目</a:t>
                      </a:r>
                      <a:endParaRPr kumimoji="1" lang="en-US" altLang="zh-TW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704140"/>
                  </a:ext>
                </a:extLst>
              </a:tr>
              <a:tr h="8077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本次</a:t>
                      </a:r>
                      <a:r>
                        <a:rPr lang="zh-TW" altLang="en-US" sz="20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領隊或導遊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發票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或收據</a:t>
                      </a: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kumimoji="1" lang="zh-TW" altLang="en-US" sz="20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加總金額為：</a:t>
                      </a:r>
                      <a:r>
                        <a:rPr kumimoji="1" lang="zh-TW" altLang="en-US" sz="200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Ｏ元</a:t>
                      </a:r>
                      <a:endParaRPr kumimoji="1" lang="en-US" altLang="zh-TW" sz="20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49714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468958-2436-FF0C-A9C6-D60CF0EE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8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65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4FED76E-0775-6837-A4EA-B016FABA4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2738"/>
              </p:ext>
            </p:extLst>
          </p:nvPr>
        </p:nvGraphicFramePr>
        <p:xfrm>
          <a:off x="334110" y="1137228"/>
          <a:ext cx="6891454" cy="92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454">
                  <a:extLst>
                    <a:ext uri="{9D8B030D-6E8A-4147-A177-3AD203B41FA5}">
                      <a16:colId xmlns:a16="http://schemas.microsoft.com/office/drawing/2014/main" val="1066954912"/>
                    </a:ext>
                  </a:extLst>
                </a:gridCol>
              </a:tblGrid>
              <a:tr h="473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八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合法旅行社執照影本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72260"/>
                  </a:ext>
                </a:extLst>
              </a:tr>
              <a:tr h="875947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此項必附，請將本文字刪除後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將執照貼於此欄位</a:t>
                      </a:r>
                      <a:endParaRPr kumimoji="1" lang="en-US" altLang="zh-TW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endParaRPr kumimoji="1" lang="en-US" altLang="zh-TW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85382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39AFE9E-9173-0233-010A-45187228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B3F2-E64C-FF48-B7A0-12A1282B1A0A}" type="slidenum">
              <a:rPr kumimoji="1" lang="zh-TW" altLang="en-US" smtClean="0"/>
              <a:pPr/>
              <a:t>9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010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932</Words>
  <Application>Microsoft Macintosh PowerPoint</Application>
  <PresentationFormat>自訂</PresentationFormat>
  <Paragraphs>165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Microsoft JhengHei</vt:lpstr>
      <vt:lpstr>Aptos</vt:lpstr>
      <vt:lpstr>Aptos Display</vt:lpstr>
      <vt:lpstr>Arial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江芷馨</dc:creator>
  <cp:lastModifiedBy>江芷馨</cp:lastModifiedBy>
  <cp:revision>13</cp:revision>
  <dcterms:created xsi:type="dcterms:W3CDTF">2024-05-08T06:49:41Z</dcterms:created>
  <dcterms:modified xsi:type="dcterms:W3CDTF">2024-05-10T02:42:43Z</dcterms:modified>
</cp:coreProperties>
</file>