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4"/>
  </p:notes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FFFD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61"/>
    <p:restoredTop sz="94619"/>
  </p:normalViewPr>
  <p:slideViewPr>
    <p:cSldViewPr snapToGrid="0">
      <p:cViewPr varScale="1">
        <p:scale>
          <a:sx n="67" d="100"/>
          <a:sy n="67" d="100"/>
        </p:scale>
        <p:origin x="30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DE3252-6C16-A949-81AD-1566EBCC65A9}" type="datetimeFigureOut">
              <a:rPr kumimoji="1" lang="zh-TW" altLang="en-US" smtClean="0"/>
              <a:t>2024/5/10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665A97-B470-D84E-A040-1AA52E3722FC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983264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B3F2-E64C-FF48-B7A0-12A1282B1A0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533266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B3F2-E64C-FF48-B7A0-12A1282B1A0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53513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B3F2-E64C-FF48-B7A0-12A1282B1A0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17133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B3F2-E64C-FF48-B7A0-12A1282B1A0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92116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B3F2-E64C-FF48-B7A0-12A1282B1A0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15667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B3F2-E64C-FF48-B7A0-12A1282B1A0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11812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B3F2-E64C-FF48-B7A0-12A1282B1A0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40662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:a16="http://schemas.microsoft.com/office/drawing/2014/main" id="{B8210E53-6CB2-DBBC-4774-20C336A5D6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7559675" cy="902284"/>
          </a:xfrm>
          <a:prstGeom prst="rect">
            <a:avLst/>
          </a:prstGeom>
        </p:spPr>
      </p:pic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4FAF668E-F104-6E23-0B0F-CE2A6B8D190F}"/>
              </a:ext>
            </a:extLst>
          </p:cNvPr>
          <p:cNvSpPr txBox="1">
            <a:spLocks/>
          </p:cNvSpPr>
          <p:nvPr userDrawn="1"/>
        </p:nvSpPr>
        <p:spPr>
          <a:xfrm>
            <a:off x="5791602" y="10270355"/>
            <a:ext cx="1700927" cy="2868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ADB3F2-E64C-FF48-B7A0-12A1282B1A0A}" type="slidenum">
              <a:rPr kumimoji="1" lang="zh-TW" altLang="en-US" smtClean="0"/>
              <a:pPr/>
              <a:t>‹#›</a:t>
            </a:fld>
            <a:endParaRPr kumimoji="1" lang="zh-TW" altLang="en-US" dirty="0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652AF6CE-9B89-2754-8865-ABE2D2019B26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74832355"/>
              </p:ext>
            </p:extLst>
          </p:nvPr>
        </p:nvGraphicFramePr>
        <p:xfrm>
          <a:off x="345545" y="1181195"/>
          <a:ext cx="6969654" cy="908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9654">
                  <a:extLst>
                    <a:ext uri="{9D8B030D-6E8A-4147-A177-3AD203B41FA5}">
                      <a16:colId xmlns:a16="http://schemas.microsoft.com/office/drawing/2014/main" val="1373206710"/>
                    </a:ext>
                  </a:extLst>
                </a:gridCol>
              </a:tblGrid>
              <a:tr h="553822"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468837"/>
                  </a:ext>
                </a:extLst>
              </a:tr>
              <a:tr h="853533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239266"/>
                  </a:ext>
                </a:extLst>
              </a:tr>
            </a:tbl>
          </a:graphicData>
        </a:graphic>
      </p:graphicFrame>
      <p:sp>
        <p:nvSpPr>
          <p:cNvPr id="10" name="標題 9">
            <a:extLst>
              <a:ext uri="{FF2B5EF4-FFF2-40B4-BE49-F238E27FC236}">
                <a16:creationId xmlns:a16="http://schemas.microsoft.com/office/drawing/2014/main" id="{8B396093-4F1C-3D68-225E-B7F511134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544" y="1181194"/>
            <a:ext cx="6969653" cy="540029"/>
          </a:xfrm>
        </p:spPr>
        <p:txBody>
          <a:bodyPr>
            <a:normAutofit/>
          </a:bodyPr>
          <a:lstStyle>
            <a:lvl1pPr algn="ctr">
              <a:defRPr sz="1800"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3868041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791602" y="10270355"/>
            <a:ext cx="1700927" cy="286809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4BADB3F2-E64C-FF48-B7A0-12A1282B1A0A}" type="slidenum">
              <a:rPr kumimoji="1" lang="zh-TW" altLang="en-US" smtClean="0"/>
              <a:pPr/>
              <a:t>‹#›</a:t>
            </a:fld>
            <a:endParaRPr kumimoji="1" lang="zh-TW" altLang="en-US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5C91A281-3289-3989-7587-16C6DA0F94C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87" y="0"/>
            <a:ext cx="7556500" cy="88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132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B3F2-E64C-FF48-B7A0-12A1282B1A0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924222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B3F2-E64C-FF48-B7A0-12A1282B1A0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544975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ADB3F2-E64C-FF48-B7A0-12A1282B1A0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1324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字方塊 9">
            <a:extLst>
              <a:ext uri="{FF2B5EF4-FFF2-40B4-BE49-F238E27FC236}">
                <a16:creationId xmlns:a16="http://schemas.microsoft.com/office/drawing/2014/main" id="{81312A0D-D252-20FB-ADFB-61A71436943D}"/>
              </a:ext>
            </a:extLst>
          </p:cNvPr>
          <p:cNvSpPr txBox="1"/>
          <p:nvPr/>
        </p:nvSpPr>
        <p:spPr>
          <a:xfrm>
            <a:off x="3192466" y="2699865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旅行社名稱</a:t>
            </a:r>
          </a:p>
        </p:txBody>
      </p:sp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F5D8A6EB-97C2-522B-F891-16A240CC81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677957"/>
              </p:ext>
            </p:extLst>
          </p:nvPr>
        </p:nvGraphicFramePr>
        <p:xfrm>
          <a:off x="640080" y="3256101"/>
          <a:ext cx="6411694" cy="3040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1694">
                  <a:extLst>
                    <a:ext uri="{9D8B030D-6E8A-4147-A177-3AD203B41FA5}">
                      <a16:colId xmlns:a16="http://schemas.microsoft.com/office/drawing/2014/main" val="2868306411"/>
                    </a:ext>
                  </a:extLst>
                </a:gridCol>
              </a:tblGrid>
              <a:tr h="1687469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4400" b="1" spc="3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ＯＯＯＯＯ旅行社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699593"/>
                  </a:ext>
                </a:extLst>
              </a:tr>
              <a:tr h="47548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本案旅遊性質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263996"/>
                  </a:ext>
                </a:extLst>
              </a:tr>
              <a:tr h="87782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lang="zh-TW" altLang="en-US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請於右方欄位選擇後貼上文字</a:t>
                      </a:r>
                      <a:r>
                        <a:rPr lang="en-US" altLang="zh-TW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endParaRPr lang="zh-TW" altLang="en-US" sz="2000" dirty="0">
                        <a:solidFill>
                          <a:schemeClr val="bg1">
                            <a:lumMod val="50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7388931"/>
                  </a:ext>
                </a:extLst>
              </a:tr>
            </a:tbl>
          </a:graphicData>
        </a:graphic>
      </p:graphicFrame>
      <p:graphicFrame>
        <p:nvGraphicFramePr>
          <p:cNvPr id="18" name="表格 17">
            <a:extLst>
              <a:ext uri="{FF2B5EF4-FFF2-40B4-BE49-F238E27FC236}">
                <a16:creationId xmlns:a16="http://schemas.microsoft.com/office/drawing/2014/main" id="{BB1779A7-AA86-68C1-5495-0157E0AA18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657083"/>
              </p:ext>
            </p:extLst>
          </p:nvPr>
        </p:nvGraphicFramePr>
        <p:xfrm>
          <a:off x="8120967" y="4467087"/>
          <a:ext cx="6411694" cy="1901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1694">
                  <a:extLst>
                    <a:ext uri="{9D8B030D-6E8A-4147-A177-3AD203B41FA5}">
                      <a16:colId xmlns:a16="http://schemas.microsoft.com/office/drawing/2014/main" val="992930143"/>
                    </a:ext>
                  </a:extLst>
                </a:gridCol>
              </a:tblGrid>
              <a:tr h="47548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【</a:t>
                      </a:r>
                      <a:r>
                        <a:rPr lang="zh-TW" altLang="en-US" sz="20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國內</a:t>
                      </a:r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】</a:t>
                      </a:r>
                      <a:r>
                        <a:rPr lang="zh-TW" altLang="en-US" sz="20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一般團體</a:t>
                      </a:r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(20</a:t>
                      </a:r>
                      <a:r>
                        <a:rPr lang="zh-TW" altLang="en-US" sz="20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人以上</a:t>
                      </a:r>
                      <a:r>
                        <a:rPr lang="en-US" altLang="zh-TW" sz="20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 </a:t>
                      </a:r>
                      <a:endParaRPr lang="zh-TW" altLang="en-US" sz="20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154107"/>
                  </a:ext>
                </a:extLst>
              </a:tr>
              <a:tr h="475488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【</a:t>
                      </a:r>
                      <a:r>
                        <a:rPr lang="zh-TW" altLang="en-US" sz="20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國內</a:t>
                      </a:r>
                      <a:r>
                        <a:rPr lang="en-US" altLang="zh-TW" sz="20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】</a:t>
                      </a:r>
                      <a:r>
                        <a:rPr lang="zh-TW" altLang="en-US" sz="20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寵物旅遊</a:t>
                      </a:r>
                      <a:r>
                        <a:rPr lang="en-US" altLang="zh-TW" sz="20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(15</a:t>
                      </a:r>
                      <a:r>
                        <a:rPr lang="zh-TW" altLang="en-US" sz="20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人以上，寵物</a:t>
                      </a:r>
                      <a:r>
                        <a:rPr lang="en-US" altLang="zh-TW" sz="20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5</a:t>
                      </a:r>
                      <a:r>
                        <a:rPr lang="zh-TW" altLang="en-US" sz="20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組以上</a:t>
                      </a:r>
                      <a:r>
                        <a:rPr lang="en-US" altLang="zh-TW" sz="20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 </a:t>
                      </a:r>
                      <a:endParaRPr lang="zh-TW" altLang="en-US" sz="20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069717"/>
                  </a:ext>
                </a:extLst>
              </a:tr>
              <a:tr h="475488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【</a:t>
                      </a:r>
                      <a:r>
                        <a:rPr lang="zh-TW" altLang="en-US" sz="20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國內</a:t>
                      </a:r>
                      <a:r>
                        <a:rPr lang="en-US" altLang="zh-TW" sz="20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】</a:t>
                      </a:r>
                      <a:r>
                        <a:rPr lang="zh-TW" altLang="en-US" sz="20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無障礙旅遊</a:t>
                      </a:r>
                      <a:r>
                        <a:rPr lang="en-US" altLang="zh-TW" sz="20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lang="zh-TW" altLang="en-US" sz="20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身心障礙人士</a:t>
                      </a:r>
                      <a:r>
                        <a:rPr lang="en-US" altLang="zh-TW" sz="20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3</a:t>
                      </a:r>
                      <a:r>
                        <a:rPr lang="zh-TW" altLang="en-US" sz="20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人以上</a:t>
                      </a:r>
                      <a:r>
                        <a:rPr lang="en-US" altLang="zh-TW" sz="20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 </a:t>
                      </a:r>
                      <a:endParaRPr lang="zh-TW" altLang="en-US" sz="20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0545153"/>
                  </a:ext>
                </a:extLst>
              </a:tr>
              <a:tr h="47548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【</a:t>
                      </a:r>
                      <a:r>
                        <a:rPr lang="zh-TW" altLang="en-US" sz="20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國外</a:t>
                      </a:r>
                      <a:r>
                        <a:rPr lang="en-US" altLang="zh-TW" sz="20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】</a:t>
                      </a:r>
                      <a:r>
                        <a:rPr lang="zh-TW" altLang="en-US" sz="20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外國團遊</a:t>
                      </a:r>
                      <a:r>
                        <a:rPr lang="en-US" altLang="zh-TW" sz="20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lang="zh-TW" altLang="en-US" sz="20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外籍人士</a:t>
                      </a:r>
                      <a:r>
                        <a:rPr lang="en-US" altLang="zh-TW" sz="20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8</a:t>
                      </a:r>
                      <a:r>
                        <a:rPr lang="zh-TW" altLang="en-US" sz="20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人以上</a:t>
                      </a:r>
                      <a:r>
                        <a:rPr lang="en-US" altLang="zh-TW" sz="20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endParaRPr lang="zh-TW" altLang="en-US" sz="20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4058862"/>
                  </a:ext>
                </a:extLst>
              </a:tr>
            </a:tbl>
          </a:graphicData>
        </a:graphic>
      </p:graphicFrame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D58F96B-A98F-098B-2FF8-9D14F0780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B3F2-E64C-FF48-B7A0-12A1282B1A0A}" type="slidenum">
              <a:rPr kumimoji="1" lang="zh-TW" altLang="en-US" smtClean="0"/>
              <a:pPr/>
              <a:t>1</a:t>
            </a:fld>
            <a:endParaRPr kumimoji="1" lang="zh-TW" altLang="en-US" dirty="0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79074D11-572C-A784-9AC7-BA2DE17CE6A5}"/>
              </a:ext>
            </a:extLst>
          </p:cNvPr>
          <p:cNvSpPr txBox="1"/>
          <p:nvPr/>
        </p:nvSpPr>
        <p:spPr>
          <a:xfrm>
            <a:off x="-5736539" y="2782830"/>
            <a:ext cx="5467756" cy="3941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kumimoji="1" lang="zh-TW" altLang="en-US" sz="32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注意！！</a:t>
            </a:r>
            <a:endParaRPr kumimoji="1" lang="en-US" altLang="zh-TW" sz="3200" b="1" dirty="0">
              <a:solidFill>
                <a:srgbClr val="FF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kumimoji="1" lang="zh-TW" altLang="en-US" sz="3200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請勿任意更動頁面順序，</a:t>
            </a:r>
            <a:endParaRPr kumimoji="1" lang="en-US" altLang="zh-TW" sz="3200" dirty="0">
              <a:solidFill>
                <a:srgbClr val="FF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kumimoji="1" lang="zh-TW" altLang="en-US" sz="3200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請依照本檔案順序進行張貼</a:t>
            </a:r>
            <a:endParaRPr kumimoji="1" lang="en-US" altLang="zh-TW" sz="3200" dirty="0">
              <a:solidFill>
                <a:srgbClr val="FF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kumimoji="1" lang="zh-TW" altLang="en-US" sz="3200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如任意更動將會退件要求</a:t>
            </a:r>
            <a:endParaRPr kumimoji="1" lang="en-US" altLang="zh-TW" sz="3200" dirty="0">
              <a:solidFill>
                <a:srgbClr val="FF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kumimoji="1" lang="zh-TW" altLang="en-US" sz="3200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重新上傳，敬請配合，謝謝！</a:t>
            </a:r>
          </a:p>
        </p:txBody>
      </p:sp>
    </p:spTree>
    <p:extLst>
      <p:ext uri="{BB962C8B-B14F-4D97-AF65-F5344CB8AC3E}">
        <p14:creationId xmlns:p14="http://schemas.microsoft.com/office/powerpoint/2010/main" val="2330713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4835D5AF-185E-55F8-C11F-539E3DF726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862422"/>
              </p:ext>
            </p:extLst>
          </p:nvPr>
        </p:nvGraphicFramePr>
        <p:xfrm>
          <a:off x="334110" y="1137228"/>
          <a:ext cx="6891454" cy="9133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1454">
                  <a:extLst>
                    <a:ext uri="{9D8B030D-6E8A-4147-A177-3AD203B41FA5}">
                      <a16:colId xmlns:a16="http://schemas.microsoft.com/office/drawing/2014/main" val="1066954912"/>
                    </a:ext>
                  </a:extLst>
                </a:gridCol>
              </a:tblGrid>
              <a:tr h="4687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九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金融機構存摺封面影本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272260"/>
                  </a:ext>
                </a:extLst>
              </a:tr>
              <a:tr h="8664345">
                <a:tc>
                  <a:txBody>
                    <a:bodyPr/>
                    <a:lstStyle/>
                    <a:p>
                      <a:pPr algn="ctr"/>
                      <a:endParaRPr kumimoji="1" lang="en-US" altLang="zh-TW" sz="24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0985382"/>
                  </a:ext>
                </a:extLst>
              </a:tr>
            </a:tbl>
          </a:graphicData>
        </a:graphic>
      </p:graphicFrame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F601BA9-346D-62F0-DD64-1EF1E60D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B3F2-E64C-FF48-B7A0-12A1282B1A0A}" type="slidenum">
              <a:rPr kumimoji="1" lang="zh-TW" altLang="en-US" smtClean="0"/>
              <a:pPr/>
              <a:t>10</a:t>
            </a:fld>
            <a:endParaRPr kumimoji="1" lang="zh-TW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9F37A69D-ED6B-67A1-F735-C456689F94F8}"/>
              </a:ext>
            </a:extLst>
          </p:cNvPr>
          <p:cNvSpPr/>
          <p:nvPr/>
        </p:nvSpPr>
        <p:spPr>
          <a:xfrm>
            <a:off x="888047" y="2408846"/>
            <a:ext cx="5783580" cy="329184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2400" dirty="0">
                <a:solidFill>
                  <a:schemeClr val="bg1">
                    <a:lumMod val="6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需與註冊時提供之帳戶相同</a:t>
            </a:r>
            <a:endParaRPr kumimoji="1" lang="en-US" altLang="zh-TW" sz="2400" dirty="0">
              <a:solidFill>
                <a:schemeClr val="bg1">
                  <a:lumMod val="65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69938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DE4B1D61-6B36-EDB1-164B-785D57601411}"/>
              </a:ext>
            </a:extLst>
          </p:cNvPr>
          <p:cNvSpPr txBox="1"/>
          <p:nvPr/>
        </p:nvSpPr>
        <p:spPr>
          <a:xfrm>
            <a:off x="1654896" y="1026718"/>
            <a:ext cx="46634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kumimoji="1" lang="zh-TW" altLang="en-US" sz="1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十</a:t>
            </a:r>
            <a:r>
              <a:rPr kumimoji="1" lang="en-US" altLang="zh-TW" sz="1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 2024</a:t>
            </a:r>
            <a:r>
              <a:rPr kumimoji="1" lang="zh-TW" altLang="en-US" sz="1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永續遊花蓮旅行社獎勵方案  撥付申請表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A954296B-02AA-8F8B-8C5C-A108153616C3}"/>
              </a:ext>
            </a:extLst>
          </p:cNvPr>
          <p:cNvSpPr txBox="1"/>
          <p:nvPr/>
        </p:nvSpPr>
        <p:spPr>
          <a:xfrm>
            <a:off x="371350" y="9488705"/>
            <a:ext cx="17107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此致      花蓮縣政府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3B17F6D1-F837-1AEA-8FFA-71449B2FF068}"/>
              </a:ext>
            </a:extLst>
          </p:cNvPr>
          <p:cNvSpPr txBox="1"/>
          <p:nvPr/>
        </p:nvSpPr>
        <p:spPr>
          <a:xfrm>
            <a:off x="371350" y="9898195"/>
            <a:ext cx="3057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申請公司：ＯＯＯＯＯＯＯＯＯＯＯ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C901FFD6-0A23-BCDB-F1DB-AE7CC043BC7A}"/>
              </a:ext>
            </a:extLst>
          </p:cNvPr>
          <p:cNvSpPr txBox="1"/>
          <p:nvPr/>
        </p:nvSpPr>
        <p:spPr>
          <a:xfrm>
            <a:off x="3428597" y="9278501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總公司章：</a:t>
            </a:r>
            <a:endParaRPr kumimoji="1" lang="en-US" altLang="zh-TW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76E24B27-BAAA-DCD6-1DF7-50D4BA5773CD}"/>
              </a:ext>
            </a:extLst>
          </p:cNvPr>
          <p:cNvSpPr txBox="1"/>
          <p:nvPr/>
        </p:nvSpPr>
        <p:spPr>
          <a:xfrm>
            <a:off x="5777178" y="9262017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負責人章：</a:t>
            </a:r>
            <a:endParaRPr kumimoji="1" lang="en-US" altLang="zh-TW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42766A5-76A3-F63C-7647-0CFF5603E224}"/>
              </a:ext>
            </a:extLst>
          </p:cNvPr>
          <p:cNvSpPr/>
          <p:nvPr/>
        </p:nvSpPr>
        <p:spPr>
          <a:xfrm>
            <a:off x="4461578" y="9321620"/>
            <a:ext cx="1133856" cy="113385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bg1">
                    <a:lumMod val="6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蓋原登記</a:t>
            </a:r>
            <a:endParaRPr kumimoji="1" lang="en-US" altLang="zh-TW" sz="1400" dirty="0">
              <a:solidFill>
                <a:schemeClr val="bg1">
                  <a:lumMod val="65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/>
            <a:r>
              <a:rPr kumimoji="1" lang="zh-TW" altLang="en-US" sz="1400" dirty="0">
                <a:solidFill>
                  <a:schemeClr val="bg1">
                    <a:lumMod val="6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印鑑章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DD148805-8538-1DF9-4F77-2954C9C8A1D7}"/>
              </a:ext>
            </a:extLst>
          </p:cNvPr>
          <p:cNvSpPr/>
          <p:nvPr/>
        </p:nvSpPr>
        <p:spPr>
          <a:xfrm>
            <a:off x="6029486" y="9610149"/>
            <a:ext cx="830040" cy="83004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200" dirty="0">
                <a:solidFill>
                  <a:schemeClr val="bg1">
                    <a:lumMod val="6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蓋原登記</a:t>
            </a:r>
            <a:endParaRPr kumimoji="1" lang="en-US" altLang="zh-TW" sz="1200" dirty="0">
              <a:solidFill>
                <a:schemeClr val="bg1">
                  <a:lumMod val="65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/>
            <a:r>
              <a:rPr kumimoji="1" lang="zh-TW" altLang="en-US" sz="1200" dirty="0">
                <a:solidFill>
                  <a:schemeClr val="bg1">
                    <a:lumMod val="6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印鑑章</a:t>
            </a:r>
          </a:p>
        </p:txBody>
      </p:sp>
      <p:sp>
        <p:nvSpPr>
          <p:cNvPr id="12" name="投影片編號版面配置區 11">
            <a:extLst>
              <a:ext uri="{FF2B5EF4-FFF2-40B4-BE49-F238E27FC236}">
                <a16:creationId xmlns:a16="http://schemas.microsoft.com/office/drawing/2014/main" id="{ADCEC4F9-F970-3C5C-6921-D3F78B3F7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B3F2-E64C-FF48-B7A0-12A1282B1A0A}" type="slidenum">
              <a:rPr kumimoji="1" lang="zh-TW" altLang="en-US" smtClean="0"/>
              <a:pPr/>
              <a:t>11</a:t>
            </a:fld>
            <a:endParaRPr kumimoji="1" lang="zh-TW" altLang="en-US" dirty="0"/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E96E94D7-5913-815E-6BE8-AF99779C0A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785324"/>
              </p:ext>
            </p:extLst>
          </p:nvPr>
        </p:nvGraphicFramePr>
        <p:xfrm>
          <a:off x="355613" y="1342180"/>
          <a:ext cx="6949499" cy="7853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828">
                  <a:extLst>
                    <a:ext uri="{9D8B030D-6E8A-4147-A177-3AD203B41FA5}">
                      <a16:colId xmlns:a16="http://schemas.microsoft.com/office/drawing/2014/main" val="2788725591"/>
                    </a:ext>
                  </a:extLst>
                </a:gridCol>
                <a:gridCol w="478301">
                  <a:extLst>
                    <a:ext uri="{9D8B030D-6E8A-4147-A177-3AD203B41FA5}">
                      <a16:colId xmlns:a16="http://schemas.microsoft.com/office/drawing/2014/main" val="2421049905"/>
                    </a:ext>
                  </a:extLst>
                </a:gridCol>
                <a:gridCol w="346863">
                  <a:extLst>
                    <a:ext uri="{9D8B030D-6E8A-4147-A177-3AD203B41FA5}">
                      <a16:colId xmlns:a16="http://schemas.microsoft.com/office/drawing/2014/main" val="1630419166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677893594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1924691958"/>
                    </a:ext>
                  </a:extLst>
                </a:gridCol>
                <a:gridCol w="1020853">
                  <a:extLst>
                    <a:ext uri="{9D8B030D-6E8A-4147-A177-3AD203B41FA5}">
                      <a16:colId xmlns:a16="http://schemas.microsoft.com/office/drawing/2014/main" val="1310394359"/>
                    </a:ext>
                  </a:extLst>
                </a:gridCol>
                <a:gridCol w="1089089">
                  <a:extLst>
                    <a:ext uri="{9D8B030D-6E8A-4147-A177-3AD203B41FA5}">
                      <a16:colId xmlns:a16="http://schemas.microsoft.com/office/drawing/2014/main" val="3272994565"/>
                    </a:ext>
                  </a:extLst>
                </a:gridCol>
                <a:gridCol w="1319207">
                  <a:extLst>
                    <a:ext uri="{9D8B030D-6E8A-4147-A177-3AD203B41FA5}">
                      <a16:colId xmlns:a16="http://schemas.microsoft.com/office/drawing/2014/main" val="3709321020"/>
                    </a:ext>
                  </a:extLst>
                </a:gridCol>
              </a:tblGrid>
              <a:tr h="366259">
                <a:tc rowSpan="5">
                  <a:txBody>
                    <a:bodyPr/>
                    <a:lstStyle/>
                    <a:p>
                      <a:r>
                        <a:rPr lang="zh-TW" altLang="en-US" sz="14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旅行社資料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1400" b="0" i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公司名稱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zh-TW" altLang="en-US" sz="1400" b="1" i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ＯＯＯＯ旅行社有限公司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0" i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負責人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b="0" i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ＯＯＯ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464361"/>
                  </a:ext>
                </a:extLst>
              </a:tr>
              <a:tr h="366259">
                <a:tc vMerge="1"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統一編號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zh-TW" sz="14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00000000</a:t>
                      </a:r>
                      <a:endParaRPr lang="zh-TW" altLang="en-US" sz="14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聯絡電話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00-0000000</a:t>
                      </a:r>
                      <a:endParaRPr lang="zh-TW" altLang="en-US" sz="14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061716"/>
                  </a:ext>
                </a:extLst>
              </a:tr>
              <a:tr h="366259">
                <a:tc vMerge="1"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營業登記地址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altLang="zh-TW" sz="14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(000)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ＸＸＸＸＸＸＸＸＸＸＸＸＸＸＸＸＸＸＸＸＸ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82313835"/>
                  </a:ext>
                </a:extLst>
              </a:tr>
              <a:tr h="366259">
                <a:tc vMerge="1"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活動負責部門</a:t>
                      </a:r>
                      <a:r>
                        <a:rPr lang="en-US" altLang="zh-TW" sz="14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/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分公司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zh-TW" sz="14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XXX</a:t>
                      </a:r>
                      <a:endParaRPr lang="zh-TW" altLang="en-US" sz="14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聯絡電話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0900000000</a:t>
                      </a:r>
                      <a:endParaRPr lang="zh-TW" altLang="en-US" sz="14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72944"/>
                  </a:ext>
                </a:extLst>
              </a:tr>
              <a:tr h="366259">
                <a:tc vMerge="1"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聯絡人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zh-TW" sz="14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XXX</a:t>
                      </a:r>
                      <a:endParaRPr lang="zh-TW" altLang="en-US" sz="14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傳真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00-0000000</a:t>
                      </a:r>
                      <a:endParaRPr lang="zh-TW" altLang="en-US" sz="14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036250"/>
                  </a:ext>
                </a:extLst>
              </a:tr>
              <a:tr h="366561">
                <a:tc rowSpan="4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人數及消費統計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人數</a:t>
                      </a:r>
                      <a:endParaRPr lang="en-US" altLang="zh-TW" sz="14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zh-TW" sz="1600" b="1" u="sng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OO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人</a:t>
                      </a:r>
                      <a:endParaRPr lang="en-US" altLang="zh-TW" sz="14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入住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800" b="1" u="sng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O</a:t>
                      </a:r>
                      <a:r>
                        <a:rPr lang="zh-TW" altLang="en-US" sz="1400" b="0" u="none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晚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5331"/>
                  </a:ext>
                </a:extLst>
              </a:tr>
              <a:tr h="366561">
                <a:tc vMerge="1"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團費每人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OOOO</a:t>
                      </a:r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團員總消費金額</a:t>
                      </a:r>
                      <a:r>
                        <a:rPr lang="en-US" altLang="zh-TW" sz="14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lang="zh-TW" altLang="en-US" sz="14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元</a:t>
                      </a:r>
                      <a:r>
                        <a:rPr lang="en-US" altLang="zh-TW" sz="14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endParaRPr lang="zh-TW" altLang="en-US" sz="14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OOOOO</a:t>
                      </a:r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元</a:t>
                      </a:r>
                      <a:endParaRPr lang="zh-TW" altLang="en-US" sz="1400" u="none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189980"/>
                  </a:ext>
                </a:extLst>
              </a:tr>
              <a:tr h="186257">
                <a:tc vMerge="1"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餐食費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u="sng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Ｏ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u="none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體驗活動費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u="sng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Ｏ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b="0" u="none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領隊導遊費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u="sng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Ｏ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671635"/>
                  </a:ext>
                </a:extLst>
              </a:tr>
              <a:tr h="471565">
                <a:tc vMerge="1"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申請補助金額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zh-TW" altLang="en-US" sz="1600" b="0" u="sng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新台幣</a:t>
                      </a:r>
                      <a:r>
                        <a:rPr lang="zh-TW" altLang="en-US" sz="1600" b="1" u="sng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 ＯＯＯＯ  </a:t>
                      </a:r>
                      <a:r>
                        <a:rPr lang="zh-TW" altLang="en-US" sz="1600" b="0" u="sng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59414741"/>
                  </a:ext>
                </a:extLst>
              </a:tr>
              <a:tr h="332897">
                <a:tc gridSpan="8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完成請打Ｖ</a:t>
                      </a:r>
                      <a:endParaRPr lang="en-US" altLang="zh-TW" sz="12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altLang="zh-TW" sz="14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65858576"/>
                  </a:ext>
                </a:extLst>
              </a:tr>
              <a:tr h="373117">
                <a:tc rowSpan="11">
                  <a:txBody>
                    <a:bodyPr/>
                    <a:lstStyle/>
                    <a:p>
                      <a:pPr algn="ctr"/>
                      <a:r>
                        <a:rPr lang="zh-TW" altLang="en-US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檢附資料確認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altLang="zh-TW" sz="1400" b="1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lang="zh-TW" altLang="en-US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一</a:t>
                      </a: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r>
                        <a:rPr lang="zh-TW" altLang="en-US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實際出團行程表</a:t>
                      </a:r>
                      <a:endParaRPr lang="zh-TW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65835283"/>
                  </a:ext>
                </a:extLst>
              </a:tr>
              <a:tr h="3731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altLang="zh-TW" sz="1400" b="1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lang="zh-TW" altLang="en-US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二</a:t>
                      </a: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r>
                        <a:rPr lang="zh-TW" altLang="en-US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團員旅遊保險單據含名冊影本</a:t>
                      </a:r>
                      <a:endParaRPr lang="zh-TW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99151327"/>
                  </a:ext>
                </a:extLst>
              </a:tr>
              <a:tr h="3731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altLang="zh-TW" sz="1400" b="1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lang="zh-TW" altLang="en-US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三</a:t>
                      </a: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r>
                        <a:rPr lang="zh-TW" altLang="en-US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旅宿業開立之住宿發票或收據影本</a:t>
                      </a:r>
                      <a:endParaRPr lang="en-US" altLang="zh-TW" sz="12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42056534"/>
                  </a:ext>
                </a:extLst>
              </a:tr>
              <a:tr h="3731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altLang="zh-TW" sz="1400" b="1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lang="zh-TW" altLang="en-US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四</a:t>
                      </a: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r>
                        <a:rPr lang="zh-TW" altLang="en-US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指定旅遊點之佐證照片</a:t>
                      </a: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</a:t>
                      </a:r>
                      <a:r>
                        <a:rPr lang="zh-TW" altLang="en-US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張</a:t>
                      </a:r>
                      <a:endParaRPr lang="en-US" altLang="zh-TW" sz="12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948052438"/>
                  </a:ext>
                </a:extLst>
              </a:tr>
              <a:tr h="3731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altLang="zh-TW" sz="1400" b="1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lang="zh-TW" altLang="en-US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五</a:t>
                      </a: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r>
                        <a:rPr lang="zh-TW" altLang="en-US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餐費發票或收據影本</a:t>
                      </a:r>
                      <a:endParaRPr lang="en-US" altLang="zh-TW" sz="12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66816925"/>
                  </a:ext>
                </a:extLst>
              </a:tr>
              <a:tr h="3731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altLang="zh-TW" sz="1400" b="1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lang="zh-TW" altLang="en-US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六</a:t>
                      </a: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r>
                        <a:rPr lang="zh-TW" altLang="en-US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體驗活動發票或收據影本</a:t>
                      </a:r>
                      <a:endParaRPr lang="en-US" altLang="zh-TW" sz="12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76008799"/>
                  </a:ext>
                </a:extLst>
              </a:tr>
              <a:tr h="3731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altLang="zh-TW" sz="1400" b="1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lang="zh-TW" altLang="en-US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七</a:t>
                      </a: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r>
                        <a:rPr lang="zh-TW" altLang="en-US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合法領隊或導遊</a:t>
                      </a: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lang="zh-TW" altLang="en-US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合法執照、收據</a:t>
                      </a: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/</a:t>
                      </a:r>
                      <a:r>
                        <a:rPr lang="zh-TW" altLang="en-US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發票</a:t>
                      </a: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/</a:t>
                      </a:r>
                      <a:r>
                        <a:rPr lang="zh-TW" altLang="en-US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領據，無則免</a:t>
                      </a: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85151458"/>
                  </a:ext>
                </a:extLst>
              </a:tr>
              <a:tr h="3731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altLang="zh-TW" sz="1400" b="1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lang="zh-TW" altLang="en-US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八</a:t>
                      </a: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r>
                        <a:rPr lang="zh-TW" altLang="en-US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合法旅行社執照影本</a:t>
                      </a:r>
                      <a:endParaRPr lang="en-US" altLang="zh-TW" sz="12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13710246"/>
                  </a:ext>
                </a:extLst>
              </a:tr>
              <a:tr h="3731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altLang="zh-TW" sz="1400" b="1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lang="zh-TW" altLang="en-US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九</a:t>
                      </a: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r>
                        <a:rPr lang="zh-TW" altLang="en-US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總公司銀行帳戶金融機構存摺封面影本</a:t>
                      </a:r>
                      <a:endParaRPr lang="en-US" altLang="zh-TW" sz="12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21176291"/>
                  </a:ext>
                </a:extLst>
              </a:tr>
              <a:tr h="3731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altLang="zh-TW" sz="1400" b="1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lang="zh-TW" altLang="en-US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十</a:t>
                      </a: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r>
                        <a:rPr lang="zh-TW" altLang="en-US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獎勵金撥付申請表</a:t>
                      </a: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lang="zh-TW" altLang="en-US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需總公司用印</a:t>
                      </a: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99691985"/>
                  </a:ext>
                </a:extLst>
              </a:tr>
              <a:tr h="373117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altLang="zh-TW" sz="1400" b="1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lang="zh-TW" altLang="en-US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十一</a:t>
                      </a: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r>
                        <a:rPr lang="zh-TW" altLang="en-US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切結書</a:t>
                      </a: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lang="zh-TW" altLang="en-US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需總公司用印</a:t>
                      </a:r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21587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703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1DEA70C4-A0F1-5CBF-23CA-9832E28497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820471"/>
              </p:ext>
            </p:extLst>
          </p:nvPr>
        </p:nvGraphicFramePr>
        <p:xfrm>
          <a:off x="334110" y="1137228"/>
          <a:ext cx="6891454" cy="9133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1454">
                  <a:extLst>
                    <a:ext uri="{9D8B030D-6E8A-4147-A177-3AD203B41FA5}">
                      <a16:colId xmlns:a16="http://schemas.microsoft.com/office/drawing/2014/main" val="1066954912"/>
                    </a:ext>
                  </a:extLst>
                </a:gridCol>
              </a:tblGrid>
              <a:tr h="4687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十一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切結書</a:t>
                      </a:r>
                      <a:r>
                        <a:rPr lang="en-US" altLang="zh-TW" sz="14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lang="zh-TW" altLang="en-US" sz="14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可另行掃描貼上或直接於本頁填寫</a:t>
                      </a:r>
                      <a:r>
                        <a:rPr lang="en-US" altLang="zh-TW" sz="14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endParaRPr lang="zh-TW" altLang="en-US" sz="18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272260"/>
                  </a:ext>
                </a:extLst>
              </a:tr>
              <a:tr h="8664345">
                <a:tc>
                  <a:txBody>
                    <a:bodyPr/>
                    <a:lstStyle/>
                    <a:p>
                      <a:pPr algn="ctr"/>
                      <a:endParaRPr kumimoji="1" lang="en-US" altLang="zh-TW" sz="2400" b="1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/>
                      <a:r>
                        <a:rPr kumimoji="1" lang="zh-TW" altLang="en-US" sz="2400" b="1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切結書</a:t>
                      </a:r>
                      <a:endParaRPr kumimoji="1" lang="en-US" altLang="zh-TW" sz="2400" b="1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/>
                      <a:endParaRPr kumimoji="1" lang="en-US" altLang="zh-TW" sz="20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188913" indent="0" algn="l">
                        <a:lnSpc>
                          <a:spcPct val="200000"/>
                        </a:lnSpc>
                        <a:tabLst/>
                      </a:pPr>
                      <a:r>
                        <a:rPr kumimoji="1" lang="zh-TW" altLang="en-US" sz="1600" b="1" u="sng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ＯＯＯＯＯＯＯＯＯ</a:t>
                      </a:r>
                      <a:r>
                        <a:rPr kumimoji="1" lang="en-US" altLang="zh-TW" sz="16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kumimoji="1" lang="zh-TW" altLang="en-US" sz="16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以下稱本公司</a:t>
                      </a:r>
                      <a:r>
                        <a:rPr kumimoji="1" lang="en-US" altLang="zh-TW" sz="16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 </a:t>
                      </a:r>
                      <a:r>
                        <a:rPr kumimoji="1" lang="zh-TW" altLang="en-US" sz="16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申請聯創數位科技有限公司代為轉發花蓮縣政府辦理「</a:t>
                      </a:r>
                      <a:r>
                        <a:rPr kumimoji="1" lang="en-US" altLang="zh-TW" sz="16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2024</a:t>
                      </a:r>
                      <a:r>
                        <a:rPr kumimoji="1" lang="zh-TW" altLang="en-US" sz="16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永續遊花蓮旅行社獎勵方案」，所檢附內容</a:t>
                      </a:r>
                      <a:endParaRPr kumimoji="1" lang="en-US" altLang="zh-TW" sz="16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188913" indent="0" algn="l">
                        <a:lnSpc>
                          <a:spcPct val="200000"/>
                        </a:lnSpc>
                        <a:tabLst/>
                      </a:pPr>
                      <a:r>
                        <a:rPr kumimoji="1" lang="zh-TW" altLang="en-US" sz="16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一切屬實，如有虛報、浮報或有申請文件不實等情事，本公司同意歸還已領取之全數獎勵金，並負一切法律責任，特此切結為憑。</a:t>
                      </a:r>
                      <a:endParaRPr kumimoji="1" lang="en-US" altLang="zh-TW" sz="16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188913" indent="0" algn="l">
                        <a:lnSpc>
                          <a:spcPct val="200000"/>
                        </a:lnSpc>
                        <a:tabLst/>
                      </a:pPr>
                      <a:endParaRPr kumimoji="1" lang="en-US" altLang="zh-TW" sz="16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188913" indent="0" algn="l">
                        <a:lnSpc>
                          <a:spcPct val="200000"/>
                        </a:lnSpc>
                        <a:tabLst/>
                      </a:pPr>
                      <a:r>
                        <a:rPr kumimoji="1" lang="zh-TW" altLang="en-US" sz="16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此致</a:t>
                      </a:r>
                      <a:endParaRPr kumimoji="1" lang="en-US" altLang="zh-TW" sz="16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188913" indent="0" algn="l">
                        <a:lnSpc>
                          <a:spcPct val="200000"/>
                        </a:lnSpc>
                        <a:tabLst/>
                      </a:pPr>
                      <a:r>
                        <a:rPr kumimoji="1" lang="zh-TW" altLang="en-US" sz="16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聯創</a:t>
                      </a:r>
                      <a:r>
                        <a:rPr kumimoji="1" lang="zh-TW" altLang="en-US" sz="160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數位科技有限</a:t>
                      </a:r>
                      <a:r>
                        <a:rPr kumimoji="1" lang="zh-TW" altLang="en-US" sz="16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公司</a:t>
                      </a:r>
                      <a:endParaRPr kumimoji="1" lang="en-US" altLang="zh-TW" sz="16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188913" indent="0" algn="l">
                        <a:lnSpc>
                          <a:spcPct val="200000"/>
                        </a:lnSpc>
                        <a:tabLst/>
                      </a:pPr>
                      <a:endParaRPr kumimoji="1" lang="en-US" altLang="zh-TW" sz="16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188913" indent="0" algn="l">
                        <a:lnSpc>
                          <a:spcPct val="200000"/>
                        </a:lnSpc>
                        <a:tabLst/>
                      </a:pPr>
                      <a:r>
                        <a:rPr kumimoji="1" lang="zh-TW" altLang="en-US" sz="1600" b="1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公司名稱：ＯＯＯＯＯＯＯＯＯ</a:t>
                      </a:r>
                      <a:endParaRPr kumimoji="1" lang="en-US" altLang="zh-TW" sz="1600" b="1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188913" indent="0" algn="l">
                        <a:lnSpc>
                          <a:spcPct val="200000"/>
                        </a:lnSpc>
                        <a:tabLst/>
                      </a:pPr>
                      <a:r>
                        <a:rPr kumimoji="1" lang="zh-TW" altLang="en-US" sz="1600" b="1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負責人或代表人：ＯＯＯ</a:t>
                      </a:r>
                      <a:endParaRPr kumimoji="1" lang="en-US" altLang="zh-TW" sz="1600" b="1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188913" indent="0" algn="l">
                        <a:lnSpc>
                          <a:spcPct val="200000"/>
                        </a:lnSpc>
                        <a:tabLst/>
                      </a:pPr>
                      <a:r>
                        <a:rPr kumimoji="1" lang="zh-TW" altLang="en-US" sz="1600" b="1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公司地址</a:t>
                      </a:r>
                      <a:r>
                        <a:rPr kumimoji="1" lang="zh-TW" altLang="en-US" sz="1600" b="1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sym typeface="Wingdings" pitchFamily="2" charset="2"/>
                        </a:rPr>
                        <a:t>： </a:t>
                      </a:r>
                      <a:r>
                        <a:rPr kumimoji="1" lang="en-US" altLang="zh-TW" sz="1600" b="1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sym typeface="Wingdings" pitchFamily="2" charset="2"/>
                        </a:rPr>
                        <a:t>(000)</a:t>
                      </a:r>
                      <a:r>
                        <a:rPr kumimoji="1" lang="zh-TW" altLang="en-US" sz="1600" b="1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sym typeface="Wingdings" pitchFamily="2" charset="2"/>
                        </a:rPr>
                        <a:t>ＯＯＯＯＯＯＯＯＯＯＯ</a:t>
                      </a:r>
                      <a:endParaRPr kumimoji="1" lang="en-US" altLang="zh-TW" sz="1600" b="1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sym typeface="Wingdings" pitchFamily="2" charset="2"/>
                      </a:endParaRPr>
                    </a:p>
                    <a:p>
                      <a:pPr marL="188913" indent="0" algn="l">
                        <a:lnSpc>
                          <a:spcPct val="200000"/>
                        </a:lnSpc>
                        <a:tabLst/>
                      </a:pPr>
                      <a:endParaRPr kumimoji="1" lang="en-US" altLang="zh-TW" sz="16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sym typeface="Wingdings" pitchFamily="2" charset="2"/>
                      </a:endParaRPr>
                    </a:p>
                    <a:p>
                      <a:pPr marL="188913" indent="0" algn="l">
                        <a:lnSpc>
                          <a:spcPct val="200000"/>
                        </a:lnSpc>
                        <a:tabLst/>
                      </a:pPr>
                      <a:endParaRPr kumimoji="1" lang="en-US" altLang="zh-TW" sz="16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sym typeface="Wingdings" pitchFamily="2" charset="2"/>
                      </a:endParaRPr>
                    </a:p>
                    <a:p>
                      <a:pPr marL="188913" indent="0" algn="l">
                        <a:lnSpc>
                          <a:spcPct val="200000"/>
                        </a:lnSpc>
                        <a:tabLst/>
                      </a:pPr>
                      <a:endParaRPr kumimoji="1" lang="en-US" altLang="zh-TW" sz="16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sym typeface="Wingdings" pitchFamily="2" charset="2"/>
                      </a:endParaRPr>
                    </a:p>
                    <a:p>
                      <a:pPr marL="188913" indent="0" algn="dist">
                        <a:lnSpc>
                          <a:spcPct val="200000"/>
                        </a:lnSpc>
                        <a:tabLst/>
                      </a:pPr>
                      <a:r>
                        <a:rPr kumimoji="1" lang="zh-TW" altLang="en-US" sz="16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sym typeface="Wingdings" pitchFamily="2" charset="2"/>
                        </a:rPr>
                        <a:t>中華民國  </a:t>
                      </a:r>
                      <a:r>
                        <a:rPr kumimoji="1" lang="en-US" altLang="zh-TW" sz="16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sym typeface="Wingdings" pitchFamily="2" charset="2"/>
                        </a:rPr>
                        <a:t>113 </a:t>
                      </a:r>
                      <a:r>
                        <a:rPr kumimoji="1" lang="zh-TW" altLang="en-US" sz="16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sym typeface="Wingdings" pitchFamily="2" charset="2"/>
                        </a:rPr>
                        <a:t>年  ＯＯ 月 ＯＯ 日</a:t>
                      </a:r>
                      <a:endParaRPr kumimoji="1" lang="en-US" altLang="zh-TW" sz="16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0985382"/>
                  </a:ext>
                </a:extLst>
              </a:tr>
            </a:tbl>
          </a:graphicData>
        </a:graphic>
      </p:graphicFrame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85003EC-CF9A-2A45-2A0D-93972145E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B3F2-E64C-FF48-B7A0-12A1282B1A0A}" type="slidenum">
              <a:rPr kumimoji="1" lang="zh-TW" altLang="en-US" smtClean="0"/>
              <a:pPr/>
              <a:t>12</a:t>
            </a:fld>
            <a:endParaRPr kumimoji="1" lang="zh-TW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72D19C40-A2CB-C203-DCCF-966B64C0EEB4}"/>
              </a:ext>
            </a:extLst>
          </p:cNvPr>
          <p:cNvSpPr txBox="1"/>
          <p:nvPr/>
        </p:nvSpPr>
        <p:spPr>
          <a:xfrm>
            <a:off x="-5235093" y="3474131"/>
            <a:ext cx="4984371" cy="2240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TW" altLang="en-US" sz="2400" dirty="0">
                <a:solidFill>
                  <a:srgbClr val="0432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填寫完成後，請於本</a:t>
            </a:r>
            <a:r>
              <a:rPr kumimoji="1" lang="en-US" altLang="zh-TW" sz="2400" dirty="0">
                <a:solidFill>
                  <a:srgbClr val="0432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ppt</a:t>
            </a:r>
            <a:r>
              <a:rPr kumimoji="1" lang="zh-TW" altLang="en-US" sz="2400" dirty="0">
                <a:solidFill>
                  <a:srgbClr val="0432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點擊</a:t>
            </a:r>
            <a:endParaRPr kumimoji="1" lang="en-US" altLang="zh-TW" sz="2400" dirty="0">
              <a:solidFill>
                <a:srgbClr val="0432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kumimoji="1" lang="en-US" altLang="zh-TW" sz="2400" dirty="0">
                <a:solidFill>
                  <a:srgbClr val="0432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【</a:t>
            </a:r>
            <a:r>
              <a:rPr kumimoji="1" lang="zh-TW" altLang="en-US" sz="2400" dirty="0">
                <a:solidFill>
                  <a:srgbClr val="0432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檔案</a:t>
            </a:r>
            <a:r>
              <a:rPr kumimoji="1" lang="en-US" altLang="zh-TW" sz="2400" dirty="0">
                <a:solidFill>
                  <a:srgbClr val="0432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】&gt;【</a:t>
            </a:r>
            <a:r>
              <a:rPr kumimoji="1" lang="zh-TW" altLang="en-US" sz="2400" dirty="0">
                <a:solidFill>
                  <a:srgbClr val="0432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另存新檔</a:t>
            </a:r>
            <a:r>
              <a:rPr kumimoji="1" lang="en-US" altLang="zh-TW" sz="2400" dirty="0">
                <a:solidFill>
                  <a:srgbClr val="0432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】</a:t>
            </a:r>
          </a:p>
          <a:p>
            <a:pPr>
              <a:lnSpc>
                <a:spcPct val="150000"/>
              </a:lnSpc>
            </a:pPr>
            <a:r>
              <a:rPr kumimoji="1" lang="en-US" altLang="zh-TW" sz="2400" dirty="0">
                <a:solidFill>
                  <a:srgbClr val="0432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&gt;</a:t>
            </a:r>
            <a:r>
              <a:rPr kumimoji="1" lang="zh-TW" altLang="en-US" sz="24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檔案格式選擇</a:t>
            </a:r>
            <a:r>
              <a:rPr kumimoji="1" lang="en-US" altLang="zh-TW" sz="24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【PDF】</a:t>
            </a:r>
            <a:r>
              <a:rPr kumimoji="1" lang="en-US" altLang="zh-TW" sz="2400" dirty="0">
                <a:solidFill>
                  <a:srgbClr val="0432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&gt;【</a:t>
            </a:r>
            <a:r>
              <a:rPr kumimoji="1" lang="zh-TW" altLang="en-US" sz="2400" dirty="0">
                <a:solidFill>
                  <a:srgbClr val="0432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儲存</a:t>
            </a:r>
            <a:r>
              <a:rPr kumimoji="1" lang="en-US" altLang="zh-TW" sz="2400" dirty="0">
                <a:solidFill>
                  <a:srgbClr val="0432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】</a:t>
            </a:r>
            <a:endParaRPr kumimoji="1" lang="en-US" altLang="zh-TW" sz="2400" b="1" dirty="0">
              <a:solidFill>
                <a:srgbClr val="FF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kumimoji="1" lang="en-US" altLang="zh-TW" sz="2400" dirty="0">
                <a:solidFill>
                  <a:srgbClr val="0432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&gt;</a:t>
            </a:r>
            <a:r>
              <a:rPr kumimoji="1" lang="zh-TW" altLang="en-US" sz="2400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檔名：ＯＯＯ旅行社＿永續遊花蓮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C88A5E5-63E0-91DB-2142-A65E92A06C33}"/>
              </a:ext>
            </a:extLst>
          </p:cNvPr>
          <p:cNvSpPr txBox="1"/>
          <p:nvPr/>
        </p:nvSpPr>
        <p:spPr>
          <a:xfrm>
            <a:off x="3624765" y="5671497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總公司章：</a:t>
            </a:r>
            <a:endParaRPr kumimoji="1" lang="en-US" altLang="zh-TW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A00500C9-8AEC-C35A-4402-49A4C50BB37B}"/>
              </a:ext>
            </a:extLst>
          </p:cNvPr>
          <p:cNvSpPr txBox="1"/>
          <p:nvPr/>
        </p:nvSpPr>
        <p:spPr>
          <a:xfrm>
            <a:off x="5973346" y="5655013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負責人章：</a:t>
            </a:r>
            <a:endParaRPr kumimoji="1" lang="en-US" altLang="zh-TW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15C3D50-3AA2-CCB0-902B-2BEBFD7603AF}"/>
              </a:ext>
            </a:extLst>
          </p:cNvPr>
          <p:cNvSpPr/>
          <p:nvPr/>
        </p:nvSpPr>
        <p:spPr>
          <a:xfrm>
            <a:off x="4657746" y="5714616"/>
            <a:ext cx="1133856" cy="113385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400" dirty="0">
                <a:solidFill>
                  <a:schemeClr val="bg1">
                    <a:lumMod val="6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蓋原登記</a:t>
            </a:r>
            <a:endParaRPr kumimoji="1" lang="en-US" altLang="zh-TW" sz="1400" dirty="0">
              <a:solidFill>
                <a:schemeClr val="bg1">
                  <a:lumMod val="65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/>
            <a:r>
              <a:rPr kumimoji="1" lang="zh-TW" altLang="en-US" sz="1400" dirty="0">
                <a:solidFill>
                  <a:schemeClr val="bg1">
                    <a:lumMod val="6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印鑑章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54F1FE47-2E81-9C59-19BD-07597BFC1A66}"/>
              </a:ext>
            </a:extLst>
          </p:cNvPr>
          <p:cNvSpPr/>
          <p:nvPr/>
        </p:nvSpPr>
        <p:spPr>
          <a:xfrm>
            <a:off x="6225654" y="6003145"/>
            <a:ext cx="830040" cy="83004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200" dirty="0">
                <a:solidFill>
                  <a:schemeClr val="bg1">
                    <a:lumMod val="6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蓋原登記</a:t>
            </a:r>
            <a:endParaRPr kumimoji="1" lang="en-US" altLang="zh-TW" sz="1200" dirty="0">
              <a:solidFill>
                <a:schemeClr val="bg1">
                  <a:lumMod val="65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/>
            <a:r>
              <a:rPr kumimoji="1" lang="zh-TW" altLang="en-US" sz="1200" dirty="0">
                <a:solidFill>
                  <a:schemeClr val="bg1">
                    <a:lumMod val="6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印鑑章</a:t>
            </a:r>
          </a:p>
        </p:txBody>
      </p:sp>
    </p:spTree>
    <p:extLst>
      <p:ext uri="{BB962C8B-B14F-4D97-AF65-F5344CB8AC3E}">
        <p14:creationId xmlns:p14="http://schemas.microsoft.com/office/powerpoint/2010/main" val="338873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454EF2C3-2ACA-4023-51B6-56AACFE294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423903"/>
              </p:ext>
            </p:extLst>
          </p:nvPr>
        </p:nvGraphicFramePr>
        <p:xfrm>
          <a:off x="312234" y="1137228"/>
          <a:ext cx="6891454" cy="9233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1454">
                  <a:extLst>
                    <a:ext uri="{9D8B030D-6E8A-4147-A177-3AD203B41FA5}">
                      <a16:colId xmlns:a16="http://schemas.microsoft.com/office/drawing/2014/main" val="1066954912"/>
                    </a:ext>
                  </a:extLst>
                </a:gridCol>
              </a:tblGrid>
              <a:tr h="473929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kumimoji="1" lang="zh-TW" altLang="en-US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一</a:t>
                      </a:r>
                      <a:r>
                        <a:rPr kumimoji="1" lang="en-US" altLang="zh-TW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r>
                        <a:rPr kumimoji="1" lang="zh-TW" altLang="en-US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實際出團行程表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272260"/>
                  </a:ext>
                </a:extLst>
              </a:tr>
              <a:tr h="87594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zh-TW" altLang="en-US" sz="3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請貼於此欄</a:t>
                      </a:r>
                      <a:endParaRPr kumimoji="1" lang="en-US" altLang="zh-TW" sz="3200" dirty="0">
                        <a:solidFill>
                          <a:schemeClr val="bg1">
                            <a:lumMod val="65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lang="zh-TW" altLang="en-US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至少須包含行程名稱、日期、行程內容等</a:t>
                      </a:r>
                      <a:r>
                        <a:rPr lang="en-US" altLang="zh-TW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endParaRPr lang="zh-TW" altLang="en-US" sz="2000" dirty="0">
                        <a:solidFill>
                          <a:schemeClr val="bg1">
                            <a:lumMod val="65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0985382"/>
                  </a:ext>
                </a:extLst>
              </a:tr>
            </a:tbl>
          </a:graphicData>
        </a:graphic>
      </p:graphicFrame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0A40D1B6-E0DA-5014-624B-5AC6FAB9F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B3F2-E64C-FF48-B7A0-12A1282B1A0A}" type="slidenum">
              <a:rPr kumimoji="1" lang="zh-TW" altLang="en-US" smtClean="0"/>
              <a:pPr/>
              <a:t>2</a:t>
            </a:fld>
            <a:endParaRPr kumimoji="1" lang="zh-TW" altLang="en-US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84092CE-4B26-5BDE-CB37-B09F0857DACD}"/>
              </a:ext>
            </a:extLst>
          </p:cNvPr>
          <p:cNvSpPr txBox="1"/>
          <p:nvPr/>
        </p:nvSpPr>
        <p:spPr>
          <a:xfrm>
            <a:off x="-3532227" y="4346766"/>
            <a:ext cx="3532227" cy="1686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TW" altLang="en-US" sz="2400" dirty="0">
                <a:solidFill>
                  <a:srgbClr val="0432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如本頁面不足，</a:t>
            </a:r>
            <a:endParaRPr kumimoji="1" lang="en-US" altLang="zh-TW" sz="2400" dirty="0">
              <a:solidFill>
                <a:srgbClr val="0432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kumimoji="1" lang="zh-TW" altLang="en-US" sz="2400" dirty="0">
                <a:solidFill>
                  <a:srgbClr val="0432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請於左側複製本投影片</a:t>
            </a:r>
            <a:endParaRPr kumimoji="1" lang="en-US" altLang="zh-TW" sz="2400" dirty="0">
              <a:solidFill>
                <a:srgbClr val="0432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kumimoji="1" lang="zh-TW" altLang="en-US" sz="2400" dirty="0">
                <a:solidFill>
                  <a:srgbClr val="0432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進行新增</a:t>
            </a:r>
            <a:endParaRPr kumimoji="1" lang="zh-TW" altLang="en-US" sz="2400" dirty="0">
              <a:solidFill>
                <a:srgbClr val="FF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00417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1F6BDBB9-419A-BF80-70B7-E9E717B83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052141"/>
              </p:ext>
            </p:extLst>
          </p:nvPr>
        </p:nvGraphicFramePr>
        <p:xfrm>
          <a:off x="334110" y="1137228"/>
          <a:ext cx="6891454" cy="9233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1454">
                  <a:extLst>
                    <a:ext uri="{9D8B030D-6E8A-4147-A177-3AD203B41FA5}">
                      <a16:colId xmlns:a16="http://schemas.microsoft.com/office/drawing/2014/main" val="1066954912"/>
                    </a:ext>
                  </a:extLst>
                </a:gridCol>
              </a:tblGrid>
              <a:tr h="47392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kumimoji="1" lang="zh-TW" altLang="en-US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二</a:t>
                      </a:r>
                      <a:r>
                        <a:rPr kumimoji="1" lang="en-US" altLang="zh-TW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r>
                        <a:rPr kumimoji="1" lang="zh-TW" altLang="en-US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團員旅遊保險單據含名冊</a:t>
                      </a:r>
                      <a:r>
                        <a:rPr kumimoji="1" lang="en-US" altLang="zh-TW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kumimoji="1" lang="zh-TW" altLang="en-US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影本</a:t>
                      </a:r>
                      <a:r>
                        <a:rPr kumimoji="1" lang="en-US" altLang="zh-TW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endParaRPr kumimoji="1" lang="zh-TW" altLang="en-US" sz="18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272260"/>
                  </a:ext>
                </a:extLst>
              </a:tr>
              <a:tr h="8759476"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36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請貼於此欄</a:t>
                      </a:r>
                      <a:endParaRPr kumimoji="1" lang="en-US" altLang="zh-TW" sz="3600" dirty="0">
                        <a:solidFill>
                          <a:schemeClr val="bg1">
                            <a:lumMod val="65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zh-TW" altLang="en-US" sz="18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需包含姓名、身分證、出生年用日，</a:t>
                      </a:r>
                      <a:endParaRPr kumimoji="1" lang="en-US" altLang="zh-TW" sz="1800" dirty="0">
                        <a:solidFill>
                          <a:schemeClr val="bg1">
                            <a:lumMod val="65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zh-TW" altLang="en-US" sz="18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請使用電腦輸入列印，勿手寫資料，</a:t>
                      </a:r>
                      <a:endParaRPr kumimoji="1" lang="en-US" altLang="zh-TW" sz="1800" dirty="0">
                        <a:solidFill>
                          <a:schemeClr val="bg1">
                            <a:lumMod val="65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zh-TW" altLang="en-US" sz="1800" b="1" u="sng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須經保險公司核章，</a:t>
                      </a:r>
                      <a:endParaRPr kumimoji="1" lang="en-US" altLang="zh-TW" sz="1800" b="1" u="sng" dirty="0">
                        <a:solidFill>
                          <a:schemeClr val="bg1">
                            <a:lumMod val="65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zh-TW" altLang="en-US" sz="18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並請於影本</a:t>
                      </a:r>
                      <a:r>
                        <a:rPr kumimoji="1" lang="zh-TW" altLang="en-US" sz="1800" b="1" u="sng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加註「與正本相符」</a:t>
                      </a:r>
                      <a:endParaRPr kumimoji="1" lang="en-US" altLang="zh-TW" sz="1800" b="1" u="sng" dirty="0">
                        <a:solidFill>
                          <a:schemeClr val="bg1">
                            <a:lumMod val="65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zh-TW" altLang="en-US" sz="18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及加蓋獎勵金申請之</a:t>
                      </a:r>
                      <a:r>
                        <a:rPr kumimoji="1" lang="zh-TW" altLang="en-US" sz="1800" b="1" u="sng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旅行社店章或公司章。</a:t>
                      </a:r>
                      <a:endParaRPr lang="zh-TW" altLang="en-US" sz="1800" b="1" u="sng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0985382"/>
                  </a:ext>
                </a:extLst>
              </a:tr>
            </a:tbl>
          </a:graphicData>
        </a:graphic>
      </p:graphicFrame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816C3F6-D627-2EC4-7A33-1CF1348B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B3F2-E64C-FF48-B7A0-12A1282B1A0A}" type="slidenum">
              <a:rPr kumimoji="1" lang="zh-TW" altLang="en-US" smtClean="0"/>
              <a:pPr/>
              <a:t>3</a:t>
            </a:fld>
            <a:endParaRPr kumimoji="1" lang="zh-TW" altLang="en-US" dirty="0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260BE7B7-AC50-DEBE-23BD-91B4475C4033}"/>
              </a:ext>
            </a:extLst>
          </p:cNvPr>
          <p:cNvSpPr txBox="1"/>
          <p:nvPr/>
        </p:nvSpPr>
        <p:spPr>
          <a:xfrm>
            <a:off x="-3532227" y="4346766"/>
            <a:ext cx="3532227" cy="1686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TW" altLang="en-US" sz="2400" dirty="0">
                <a:solidFill>
                  <a:srgbClr val="0432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如本頁面不足，</a:t>
            </a:r>
            <a:endParaRPr kumimoji="1" lang="en-US" altLang="zh-TW" sz="2400" dirty="0">
              <a:solidFill>
                <a:srgbClr val="0432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kumimoji="1" lang="zh-TW" altLang="en-US" sz="2400" dirty="0">
                <a:solidFill>
                  <a:srgbClr val="0432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請於左側複製本投影片</a:t>
            </a:r>
            <a:endParaRPr kumimoji="1" lang="en-US" altLang="zh-TW" sz="2400" dirty="0">
              <a:solidFill>
                <a:srgbClr val="0432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kumimoji="1" lang="zh-TW" altLang="en-US" sz="2400" dirty="0">
                <a:solidFill>
                  <a:srgbClr val="0432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進行新增</a:t>
            </a:r>
            <a:endParaRPr kumimoji="1" lang="zh-TW" altLang="en-US" sz="2400" dirty="0">
              <a:solidFill>
                <a:srgbClr val="FF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52718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35972DDD-381C-4588-6C0E-B92543DA3C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384747"/>
              </p:ext>
            </p:extLst>
          </p:nvPr>
        </p:nvGraphicFramePr>
        <p:xfrm>
          <a:off x="334110" y="1137228"/>
          <a:ext cx="6891454" cy="9233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1454">
                  <a:extLst>
                    <a:ext uri="{9D8B030D-6E8A-4147-A177-3AD203B41FA5}">
                      <a16:colId xmlns:a16="http://schemas.microsoft.com/office/drawing/2014/main" val="1066954912"/>
                    </a:ext>
                  </a:extLst>
                </a:gridCol>
              </a:tblGrid>
              <a:tr h="47392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三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旅宿業開立之住宿發票或收據影本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272260"/>
                  </a:ext>
                </a:extLst>
              </a:tr>
              <a:tr h="8759476"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4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請貼於此欄</a:t>
                      </a:r>
                      <a:endParaRPr kumimoji="1" lang="en-US" altLang="zh-TW" sz="4400" dirty="0">
                        <a:solidFill>
                          <a:schemeClr val="bg1">
                            <a:lumMod val="65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zh-TW" altLang="en-US" sz="2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需填具完善以下資料：</a:t>
                      </a:r>
                      <a:endParaRPr kumimoji="1" lang="en-US" altLang="zh-TW" sz="2400" dirty="0">
                        <a:solidFill>
                          <a:schemeClr val="bg1">
                            <a:lumMod val="65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2503488" indent="-381000">
                        <a:lnSpc>
                          <a:spcPct val="150000"/>
                        </a:lnSpc>
                        <a:buFont typeface="Wingdings" pitchFamily="2" charset="2"/>
                        <a:buChar char="p"/>
                      </a:pPr>
                      <a:r>
                        <a:rPr kumimoji="1" lang="zh-TW" altLang="en-US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入住日期</a:t>
                      </a:r>
                      <a:endParaRPr kumimoji="1" lang="en-US" altLang="zh-TW" sz="2000" dirty="0">
                        <a:solidFill>
                          <a:schemeClr val="bg1">
                            <a:lumMod val="65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2503488" indent="-381000">
                        <a:lnSpc>
                          <a:spcPct val="150000"/>
                        </a:lnSpc>
                        <a:buFont typeface="Wingdings" pitchFamily="2" charset="2"/>
                        <a:buChar char="p"/>
                      </a:pPr>
                      <a:r>
                        <a:rPr kumimoji="1" lang="zh-TW" altLang="en-US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人數</a:t>
                      </a:r>
                      <a:endParaRPr kumimoji="1" lang="en-US" altLang="zh-TW" sz="2000" dirty="0">
                        <a:solidFill>
                          <a:schemeClr val="bg1">
                            <a:lumMod val="65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2503488" indent="-381000">
                        <a:lnSpc>
                          <a:spcPct val="150000"/>
                        </a:lnSpc>
                        <a:buFont typeface="Wingdings" pitchFamily="2" charset="2"/>
                        <a:buChar char="p"/>
                      </a:pPr>
                      <a:r>
                        <a:rPr kumimoji="1" lang="zh-TW" altLang="en-US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加蓋「與正本相符章」</a:t>
                      </a:r>
                      <a:endParaRPr kumimoji="1" lang="en-US" altLang="zh-TW" sz="2000" dirty="0">
                        <a:solidFill>
                          <a:schemeClr val="bg1">
                            <a:lumMod val="65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2503488" indent="-381000">
                        <a:lnSpc>
                          <a:spcPct val="150000"/>
                        </a:lnSpc>
                        <a:buFont typeface="Wingdings" pitchFamily="2" charset="2"/>
                        <a:buChar char="p"/>
                      </a:pPr>
                      <a:r>
                        <a:rPr kumimoji="1" lang="zh-TW" altLang="en-US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旅行社店章或公司章</a:t>
                      </a:r>
                      <a:endParaRPr kumimoji="1" lang="en-US" altLang="zh-TW" sz="2000" dirty="0">
                        <a:solidFill>
                          <a:schemeClr val="bg1">
                            <a:lumMod val="65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0985382"/>
                  </a:ext>
                </a:extLst>
              </a:tr>
            </a:tbl>
          </a:graphicData>
        </a:graphic>
      </p:graphicFrame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408C9F3-EFF0-AB57-81D9-DD26EA1CA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B3F2-E64C-FF48-B7A0-12A1282B1A0A}" type="slidenum">
              <a:rPr kumimoji="1" lang="zh-TW" altLang="en-US" smtClean="0"/>
              <a:pPr/>
              <a:t>4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37446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8B5027D-EC66-51B6-007C-BD0EDB460E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1884"/>
              </p:ext>
            </p:extLst>
          </p:nvPr>
        </p:nvGraphicFramePr>
        <p:xfrm>
          <a:off x="334110" y="1137228"/>
          <a:ext cx="6891454" cy="9258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1454">
                  <a:extLst>
                    <a:ext uri="{9D8B030D-6E8A-4147-A177-3AD203B41FA5}">
                      <a16:colId xmlns:a16="http://schemas.microsoft.com/office/drawing/2014/main" val="1066954912"/>
                    </a:ext>
                  </a:extLst>
                </a:gridCol>
              </a:tblGrid>
              <a:tr h="47392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四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指定旅遊點之佐證照片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</a:t>
                      </a: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272260"/>
                  </a:ext>
                </a:extLst>
              </a:tr>
              <a:tr h="483114"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1800" b="1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本次指定旅遊點為：ＯＯＯＯＯＯＯＯＯＯ</a:t>
                      </a:r>
                      <a:endParaRPr kumimoji="1" lang="en-US" altLang="zh-TW" sz="1800" b="1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0985382"/>
                  </a:ext>
                </a:extLst>
              </a:tr>
              <a:tr h="83010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zh-TW" altLang="en-US" sz="2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請放</a:t>
                      </a:r>
                      <a:r>
                        <a:rPr kumimoji="1" lang="en-US" altLang="zh-TW" sz="2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【</a:t>
                      </a:r>
                      <a:r>
                        <a:rPr kumimoji="1" lang="zh-TW" altLang="en-US" sz="2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彩色</a:t>
                      </a:r>
                      <a:r>
                        <a:rPr kumimoji="1" lang="en-US" altLang="zh-TW" sz="2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】</a:t>
                      </a:r>
                      <a:r>
                        <a:rPr kumimoji="1" lang="zh-TW" altLang="en-US" sz="2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照片，</a:t>
                      </a:r>
                      <a:endParaRPr kumimoji="1" lang="en-US" altLang="zh-TW" sz="2200" dirty="0">
                        <a:solidFill>
                          <a:schemeClr val="bg1">
                            <a:lumMod val="50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zh-TW" altLang="en-US" sz="2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如為景點合照，</a:t>
                      </a:r>
                      <a:endParaRPr kumimoji="1" lang="en-US" altLang="zh-TW" sz="2200" dirty="0">
                        <a:solidFill>
                          <a:schemeClr val="bg1">
                            <a:lumMod val="50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zh-TW" altLang="en-US" sz="2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照片人數不得少於</a:t>
                      </a:r>
                      <a:r>
                        <a:rPr kumimoji="1" lang="en-US" altLang="zh-TW" sz="2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10</a:t>
                      </a:r>
                      <a:r>
                        <a:rPr kumimoji="1" lang="zh-TW" altLang="en-US" sz="2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人</a:t>
                      </a:r>
                      <a:r>
                        <a:rPr kumimoji="1" lang="en-US" altLang="zh-TW" sz="2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kumimoji="1" lang="zh-TW" altLang="en-US" sz="2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無障礙旅遊、外國團遊除外</a:t>
                      </a:r>
                      <a:r>
                        <a:rPr kumimoji="1" lang="en-US" altLang="zh-TW" sz="2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r>
                        <a:rPr kumimoji="1" lang="zh-TW" altLang="en-US" sz="2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，</a:t>
                      </a:r>
                      <a:endParaRPr kumimoji="1" lang="en-US" altLang="zh-TW" sz="2200" dirty="0">
                        <a:solidFill>
                          <a:schemeClr val="bg1">
                            <a:lumMod val="50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zh-TW" altLang="en-US" sz="2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拍攝地點須可辨識景點</a:t>
                      </a:r>
                      <a:endParaRPr kumimoji="1" lang="en-US" altLang="zh-TW" sz="2200" dirty="0">
                        <a:solidFill>
                          <a:schemeClr val="bg1">
                            <a:lumMod val="50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zh-TW" altLang="en-US" sz="2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並於上方填入本次景點或活動名稱</a:t>
                      </a:r>
                      <a:endParaRPr kumimoji="1" lang="en-US" altLang="zh-TW" sz="2200" dirty="0">
                        <a:solidFill>
                          <a:schemeClr val="bg1">
                            <a:lumMod val="50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4864471"/>
                  </a:ext>
                </a:extLst>
              </a:tr>
            </a:tbl>
          </a:graphicData>
        </a:graphic>
      </p:graphicFrame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7FAA8FB-400E-4466-6D7E-909D81DEE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B3F2-E64C-FF48-B7A0-12A1282B1A0A}" type="slidenum">
              <a:rPr kumimoji="1" lang="zh-TW" altLang="en-US" smtClean="0"/>
              <a:pPr/>
              <a:t>5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51583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277F7001-57B6-DF7E-03B2-55BBF5E5A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583360"/>
              </p:ext>
            </p:extLst>
          </p:nvPr>
        </p:nvGraphicFramePr>
        <p:xfrm>
          <a:off x="356970" y="1137229"/>
          <a:ext cx="6891454" cy="9200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1454">
                  <a:extLst>
                    <a:ext uri="{9D8B030D-6E8A-4147-A177-3AD203B41FA5}">
                      <a16:colId xmlns:a16="http://schemas.microsoft.com/office/drawing/2014/main" val="1066954912"/>
                    </a:ext>
                  </a:extLst>
                </a:gridCol>
              </a:tblGrid>
              <a:tr h="36572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五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餐費發票或收據影本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272260"/>
                  </a:ext>
                </a:extLst>
              </a:tr>
              <a:tr h="80067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zh-TW" altLang="en-US" sz="36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請貼於此欄位</a:t>
                      </a:r>
                      <a:endParaRPr kumimoji="1" lang="en-US" altLang="zh-TW" sz="3600" dirty="0">
                        <a:solidFill>
                          <a:schemeClr val="bg1">
                            <a:lumMod val="65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zh-TW" altLang="en-US" sz="18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或勾選</a:t>
                      </a:r>
                      <a:endParaRPr kumimoji="1" lang="en-US" altLang="zh-TW" sz="1800" dirty="0">
                        <a:solidFill>
                          <a:schemeClr val="bg1">
                            <a:lumMod val="65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457200" indent="-457200" algn="ctr">
                        <a:lnSpc>
                          <a:spcPct val="150000"/>
                        </a:lnSpc>
                        <a:buSzPct val="120000"/>
                        <a:buFont typeface="Wingdings" pitchFamily="2" charset="2"/>
                        <a:buChar char="p"/>
                      </a:pPr>
                      <a:r>
                        <a:rPr kumimoji="1" lang="zh-TW" altLang="en-US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本次</a:t>
                      </a:r>
                      <a:r>
                        <a:rPr kumimoji="1" lang="zh-TW" altLang="en-US" sz="2000" b="1" u="sng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無需申請</a:t>
                      </a:r>
                      <a:r>
                        <a:rPr kumimoji="1" lang="zh-TW" altLang="en-US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餐費項目</a:t>
                      </a:r>
                      <a:endParaRPr kumimoji="1" lang="en-US" altLang="zh-TW" sz="2000" dirty="0">
                        <a:solidFill>
                          <a:schemeClr val="bg1">
                            <a:lumMod val="65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0985382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zh-TW" altLang="en-US" sz="20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本次</a:t>
                      </a:r>
                      <a:r>
                        <a:rPr kumimoji="1" lang="zh-TW" altLang="en-US" sz="2000" b="1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餐費</a:t>
                      </a:r>
                      <a:r>
                        <a:rPr kumimoji="1" lang="zh-TW" altLang="en-US" sz="20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發票</a:t>
                      </a:r>
                      <a:r>
                        <a:rPr kumimoji="1" lang="en-US" altLang="zh-TW" sz="20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kumimoji="1" lang="zh-TW" altLang="en-US" sz="20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或收據</a:t>
                      </a:r>
                      <a:r>
                        <a:rPr kumimoji="1" lang="en-US" altLang="zh-TW" sz="20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r>
                        <a:rPr kumimoji="1" lang="zh-TW" altLang="en-US" sz="20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加總金額為：</a:t>
                      </a:r>
                      <a:r>
                        <a:rPr kumimoji="1" lang="zh-TW" altLang="en-US" sz="2000" u="sng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Ｏ元</a:t>
                      </a:r>
                      <a:endParaRPr kumimoji="1" lang="en-US" altLang="zh-TW" sz="20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3649714"/>
                  </a:ext>
                </a:extLst>
              </a:tr>
            </a:tbl>
          </a:graphicData>
        </a:graphic>
      </p:graphicFrame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142E54F-D0F3-C035-1327-219CE4D2E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B3F2-E64C-FF48-B7A0-12A1282B1A0A}" type="slidenum">
              <a:rPr kumimoji="1" lang="zh-TW" altLang="en-US" smtClean="0"/>
              <a:pPr/>
              <a:t>6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55821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CC46DAC5-8142-A74C-BCC9-E2A26E58B7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724462"/>
              </p:ext>
            </p:extLst>
          </p:nvPr>
        </p:nvGraphicFramePr>
        <p:xfrm>
          <a:off x="356970" y="1137229"/>
          <a:ext cx="6891454" cy="9200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1454">
                  <a:extLst>
                    <a:ext uri="{9D8B030D-6E8A-4147-A177-3AD203B41FA5}">
                      <a16:colId xmlns:a16="http://schemas.microsoft.com/office/drawing/2014/main" val="1066954912"/>
                    </a:ext>
                  </a:extLst>
                </a:gridCol>
              </a:tblGrid>
              <a:tr h="36572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六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體驗活動發票或收據影本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272260"/>
                  </a:ext>
                </a:extLst>
              </a:tr>
              <a:tr h="80067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zh-TW" altLang="en-US" sz="36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請貼於此欄位</a:t>
                      </a:r>
                      <a:endParaRPr kumimoji="1" lang="en-US" altLang="zh-TW" sz="3600" dirty="0">
                        <a:solidFill>
                          <a:schemeClr val="bg1">
                            <a:lumMod val="65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zh-TW" altLang="en-US" sz="18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或勾選</a:t>
                      </a:r>
                      <a:endParaRPr kumimoji="1" lang="en-US" altLang="zh-TW" sz="1800" dirty="0">
                        <a:solidFill>
                          <a:schemeClr val="bg1">
                            <a:lumMod val="65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457200" indent="-457200" algn="ctr">
                        <a:lnSpc>
                          <a:spcPct val="150000"/>
                        </a:lnSpc>
                        <a:buSzPct val="120000"/>
                        <a:buFont typeface="Wingdings" pitchFamily="2" charset="2"/>
                        <a:buChar char="p"/>
                      </a:pPr>
                      <a:r>
                        <a:rPr kumimoji="1" lang="zh-TW" altLang="en-US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本次</a:t>
                      </a:r>
                      <a:r>
                        <a:rPr kumimoji="1" lang="zh-TW" altLang="en-US" sz="2000" b="1" u="sng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無需申請</a:t>
                      </a:r>
                      <a:r>
                        <a:rPr kumimoji="1" lang="zh-TW" altLang="en-US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體驗活動項目</a:t>
                      </a:r>
                      <a:endParaRPr kumimoji="1" lang="en-US" altLang="zh-TW" sz="2000" dirty="0">
                        <a:solidFill>
                          <a:schemeClr val="bg1">
                            <a:lumMod val="65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0985382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zh-TW" altLang="en-US" sz="20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本次</a:t>
                      </a:r>
                      <a:r>
                        <a:rPr kumimoji="1" lang="zh-TW" altLang="en-US" sz="2000" b="1" u="sng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體驗活動</a:t>
                      </a:r>
                      <a:r>
                        <a:rPr kumimoji="1" lang="zh-TW" altLang="en-US" sz="20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發票</a:t>
                      </a:r>
                      <a:r>
                        <a:rPr kumimoji="1" lang="en-US" altLang="zh-TW" sz="20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kumimoji="1" lang="zh-TW" altLang="en-US" sz="20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或收據</a:t>
                      </a:r>
                      <a:r>
                        <a:rPr kumimoji="1" lang="en-US" altLang="zh-TW" sz="20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r>
                        <a:rPr kumimoji="1" lang="zh-TW" altLang="en-US" sz="20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加總金額為：</a:t>
                      </a:r>
                      <a:r>
                        <a:rPr kumimoji="1" lang="zh-TW" altLang="en-US" sz="2000" u="sng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Ｏ元</a:t>
                      </a:r>
                      <a:endParaRPr kumimoji="1" lang="en-US" altLang="zh-TW" sz="20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3649714"/>
                  </a:ext>
                </a:extLst>
              </a:tr>
            </a:tbl>
          </a:graphicData>
        </a:graphic>
      </p:graphicFrame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A5D0F30-8C59-5148-EACF-9102F2695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B3F2-E64C-FF48-B7A0-12A1282B1A0A}" type="slidenum">
              <a:rPr kumimoji="1" lang="zh-TW" altLang="en-US" smtClean="0"/>
              <a:pPr/>
              <a:t>7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86976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99A1D381-8B1D-8BF3-38F8-77DEC27BD9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974204"/>
              </p:ext>
            </p:extLst>
          </p:nvPr>
        </p:nvGraphicFramePr>
        <p:xfrm>
          <a:off x="356970" y="1137229"/>
          <a:ext cx="6891454" cy="9318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1454">
                  <a:extLst>
                    <a:ext uri="{9D8B030D-6E8A-4147-A177-3AD203B41FA5}">
                      <a16:colId xmlns:a16="http://schemas.microsoft.com/office/drawing/2014/main" val="1066954912"/>
                    </a:ext>
                  </a:extLst>
                </a:gridCol>
              </a:tblGrid>
              <a:tr h="35680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七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合法領隊或導遊證明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272260"/>
                  </a:ext>
                </a:extLst>
              </a:tr>
              <a:tr h="36628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zh-TW" altLang="en-US" sz="2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領隊或導遊</a:t>
                      </a:r>
                      <a:endParaRPr kumimoji="1" lang="en-US" altLang="zh-TW" sz="2400" dirty="0">
                        <a:solidFill>
                          <a:schemeClr val="bg1">
                            <a:lumMod val="65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zh-TW" altLang="en-US" sz="2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執照或證書</a:t>
                      </a:r>
                      <a:endParaRPr kumimoji="1" lang="en-US" altLang="zh-TW" sz="2400" dirty="0">
                        <a:solidFill>
                          <a:schemeClr val="bg1">
                            <a:lumMod val="65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zh-TW" altLang="en-US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或勾選</a:t>
                      </a:r>
                      <a:endParaRPr kumimoji="1" lang="en-US" altLang="zh-TW" sz="2000" dirty="0">
                        <a:solidFill>
                          <a:schemeClr val="bg1">
                            <a:lumMod val="65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457200" indent="-457200" algn="ctr">
                        <a:lnSpc>
                          <a:spcPct val="150000"/>
                        </a:lnSpc>
                        <a:buSzPct val="120000"/>
                        <a:buFont typeface="Wingdings" pitchFamily="2" charset="2"/>
                        <a:buChar char="p"/>
                      </a:pPr>
                      <a:r>
                        <a:rPr kumimoji="1" lang="zh-TW" altLang="en-US" sz="2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本次</a:t>
                      </a:r>
                      <a:r>
                        <a:rPr kumimoji="1" lang="zh-TW" altLang="en-US" sz="2400" b="1" u="sng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無需申請</a:t>
                      </a:r>
                      <a:r>
                        <a:rPr kumimoji="1" lang="zh-TW" altLang="en-US" sz="2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領隊或導遊項目</a:t>
                      </a:r>
                      <a:endParaRPr kumimoji="1" lang="en-US" altLang="zh-TW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0985382"/>
                  </a:ext>
                </a:extLst>
              </a:tr>
              <a:tr h="44823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zh-TW" altLang="en-US" sz="2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發票</a:t>
                      </a:r>
                      <a:r>
                        <a:rPr kumimoji="1" lang="en-US" altLang="zh-TW" sz="2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kumimoji="1" lang="zh-TW" altLang="en-US" sz="2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或收據</a:t>
                      </a:r>
                      <a:r>
                        <a:rPr kumimoji="1" lang="en-US" altLang="zh-TW" sz="2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zh-TW" altLang="en-US" sz="2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請貼於此欄位</a:t>
                      </a:r>
                      <a:endParaRPr kumimoji="1" lang="en-US" altLang="zh-TW" sz="2400" dirty="0">
                        <a:solidFill>
                          <a:schemeClr val="bg1">
                            <a:lumMod val="65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zh-TW" altLang="en-US" sz="16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或勾選</a:t>
                      </a:r>
                      <a:endParaRPr kumimoji="1" lang="en-US" altLang="zh-TW" sz="1600" dirty="0">
                        <a:solidFill>
                          <a:schemeClr val="bg1">
                            <a:lumMod val="65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457200" indent="-457200" algn="ctr">
                        <a:lnSpc>
                          <a:spcPct val="150000"/>
                        </a:lnSpc>
                        <a:buSzPct val="120000"/>
                        <a:buFont typeface="Wingdings" pitchFamily="2" charset="2"/>
                        <a:buChar char="p"/>
                      </a:pPr>
                      <a:r>
                        <a:rPr kumimoji="1" lang="zh-TW" altLang="en-US" sz="2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本次</a:t>
                      </a:r>
                      <a:r>
                        <a:rPr kumimoji="1" lang="zh-TW" altLang="en-US" sz="2400" b="1" u="sng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無需申請</a:t>
                      </a:r>
                      <a:r>
                        <a:rPr kumimoji="1" lang="zh-TW" altLang="en-US" sz="2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領隊或導遊項目</a:t>
                      </a:r>
                      <a:endParaRPr kumimoji="1" lang="en-US" altLang="zh-TW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5704140"/>
                  </a:ext>
                </a:extLst>
              </a:tr>
              <a:tr h="80772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zh-TW" altLang="en-US" sz="20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本次</a:t>
                      </a:r>
                      <a:r>
                        <a:rPr lang="zh-TW" altLang="en-US" sz="2000" b="1" u="sng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領隊或導遊</a:t>
                      </a:r>
                      <a:r>
                        <a:rPr kumimoji="1" lang="zh-TW" altLang="en-US" sz="20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發票</a:t>
                      </a:r>
                      <a:r>
                        <a:rPr kumimoji="1" lang="en-US" altLang="zh-TW" sz="20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kumimoji="1" lang="zh-TW" altLang="en-US" sz="20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或收據</a:t>
                      </a:r>
                      <a:r>
                        <a:rPr kumimoji="1" lang="en-US" altLang="zh-TW" sz="20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r>
                        <a:rPr kumimoji="1" lang="zh-TW" altLang="en-US" sz="20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加總金額為：</a:t>
                      </a:r>
                      <a:r>
                        <a:rPr kumimoji="1" lang="zh-TW" altLang="en-US" sz="2000" u="sng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Ｏ元</a:t>
                      </a:r>
                      <a:endParaRPr kumimoji="1" lang="en-US" altLang="zh-TW" sz="20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3649714"/>
                  </a:ext>
                </a:extLst>
              </a:tr>
            </a:tbl>
          </a:graphicData>
        </a:graphic>
      </p:graphicFrame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D468958-2436-FF0C-A9C6-D60CF0EEA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B3F2-E64C-FF48-B7A0-12A1282B1A0A}" type="slidenum">
              <a:rPr kumimoji="1" lang="zh-TW" altLang="en-US" smtClean="0"/>
              <a:pPr/>
              <a:t>8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94652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74FED76E-0775-6837-A4EA-B016FABA4E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12738"/>
              </p:ext>
            </p:extLst>
          </p:nvPr>
        </p:nvGraphicFramePr>
        <p:xfrm>
          <a:off x="334110" y="1137228"/>
          <a:ext cx="6891454" cy="9233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1454">
                  <a:extLst>
                    <a:ext uri="{9D8B030D-6E8A-4147-A177-3AD203B41FA5}">
                      <a16:colId xmlns:a16="http://schemas.microsoft.com/office/drawing/2014/main" val="1066954912"/>
                    </a:ext>
                  </a:extLst>
                </a:gridCol>
              </a:tblGrid>
              <a:tr h="47392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八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合法旅行社執照影本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272260"/>
                  </a:ext>
                </a:extLst>
              </a:tr>
              <a:tr h="8759476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此項必附，請將本文字刪除後</a:t>
                      </a:r>
                      <a:endParaRPr kumimoji="1" lang="en-US" altLang="zh-TW" sz="2400" dirty="0">
                        <a:solidFill>
                          <a:schemeClr val="bg1">
                            <a:lumMod val="65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將執照貼於此欄位</a:t>
                      </a:r>
                      <a:endParaRPr kumimoji="1" lang="en-US" altLang="zh-TW" sz="2400" dirty="0">
                        <a:solidFill>
                          <a:schemeClr val="bg1">
                            <a:lumMod val="65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/>
                      <a:endParaRPr kumimoji="1" lang="en-US" altLang="zh-TW" sz="2000" dirty="0">
                        <a:solidFill>
                          <a:schemeClr val="bg1">
                            <a:lumMod val="65000"/>
                          </a:schemeClr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0985382"/>
                  </a:ext>
                </a:extLst>
              </a:tr>
            </a:tbl>
          </a:graphicData>
        </a:graphic>
      </p:graphicFrame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39AFE9E-9173-0233-010A-451872281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B3F2-E64C-FF48-B7A0-12A1282B1A0A}" type="slidenum">
              <a:rPr kumimoji="1" lang="zh-TW" altLang="en-US" smtClean="0"/>
              <a:pPr/>
              <a:t>9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20100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佈景主題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609</TotalTime>
  <Words>932</Words>
  <Application>Microsoft Macintosh PowerPoint</Application>
  <PresentationFormat>自訂</PresentationFormat>
  <Paragraphs>165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8" baseType="lpstr">
      <vt:lpstr>Microsoft JhengHei</vt:lpstr>
      <vt:lpstr>Aptos</vt:lpstr>
      <vt:lpstr>Aptos Display</vt:lpstr>
      <vt:lpstr>Arial</vt:lpstr>
      <vt:lpstr>Wingdings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江芷馨</dc:creator>
  <cp:lastModifiedBy>江芷馨</cp:lastModifiedBy>
  <cp:revision>13</cp:revision>
  <dcterms:created xsi:type="dcterms:W3CDTF">2024-05-08T06:49:41Z</dcterms:created>
  <dcterms:modified xsi:type="dcterms:W3CDTF">2024-05-10T02:42:43Z</dcterms:modified>
</cp:coreProperties>
</file>